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5" roundtripDataSignature="AMtx7mieMfMbiaVkTY8/f2S43Ttgiig6b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BD38205-4681-4E88-90D2-DEE37837AF24}">
  <a:tblStyle styleId="{FBD38205-4681-4E88-90D2-DEE37837AF24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it-IT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fb4228eb27_0_1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g3fb4228eb27_0_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fb4228eb27_0_3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g3fb4228eb27_0_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3fb4228eb27_0_4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g3fb4228eb27_0_4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fb4228eb27_0_5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g3fb4228eb27_0_5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3fb4228eb27_0_6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g3fb4228eb27_0_6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3fb4228eb27_0_7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g3fb4228eb27_0_7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3fb4228eb27_0_8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g3fb4228eb27_0_8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3fb4228eb27_0_9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g3fb4228eb27_0_9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3fb4228eb27_0_11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g3fb4228eb27_0_1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3fb4228eb27_0_10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g3fb4228eb27_0_10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h23288412ad267a61_1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h23288412ad267a61_1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3fb4228eb27_0_13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g3fb4228eb27_0_13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3fb4228eb27_0_14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g3fb4228eb27_0_14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3fb4228eb27_0_15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g3fb4228eb27_0_15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3fb4228eb27_0_16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g3fb4228eb27_0_16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3fb4228eb27_0_18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g3fb4228eb27_0_18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apositiva titolo" showMasterSp="0">
  <p:cSld name="1_Diapositiva titolo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/>
          <p:nvPr/>
        </p:nvSpPr>
        <p:spPr>
          <a:xfrm>
            <a:off x="7972121" y="0"/>
            <a:ext cx="2857500" cy="6858000"/>
          </a:xfrm>
          <a:prstGeom prst="parallelogram">
            <a:avLst>
              <a:gd fmla="val 0" name="adj"/>
            </a:avLst>
          </a:prstGeom>
          <a:solidFill>
            <a:srgbClr val="F2F2F2">
              <a:alpha val="3019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5"/>
          <p:cNvSpPr/>
          <p:nvPr/>
        </p:nvSpPr>
        <p:spPr>
          <a:xfrm>
            <a:off x="4653265" y="0"/>
            <a:ext cx="139933" cy="6858000"/>
          </a:xfrm>
          <a:prstGeom prst="rect">
            <a:avLst/>
          </a:prstGeom>
          <a:solidFill>
            <a:srgbClr val="9CCEC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5"/>
          <p:cNvSpPr txBox="1"/>
          <p:nvPr>
            <p:ph idx="10" type="dt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5"/>
          <p:cNvSpPr txBox="1"/>
          <p:nvPr>
            <p:ph idx="11" type="ftr"/>
          </p:nvPr>
        </p:nvSpPr>
        <p:spPr>
          <a:xfrm>
            <a:off x="1097279" y="6446838"/>
            <a:ext cx="484632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2" type="sldNum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  <p:sp>
        <p:nvSpPr>
          <p:cNvPr id="23" name="Google Shape;23;p5"/>
          <p:cNvSpPr txBox="1"/>
          <p:nvPr>
            <p:ph type="ctrTitle"/>
          </p:nvPr>
        </p:nvSpPr>
        <p:spPr>
          <a:xfrm>
            <a:off x="6629400" y="758952"/>
            <a:ext cx="4526280" cy="322751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74D81"/>
              </a:buClr>
              <a:buSzPts val="6000"/>
              <a:buFont typeface="Calibri"/>
              <a:buNone/>
              <a:defRPr b="1" sz="6000">
                <a:solidFill>
                  <a:srgbClr val="374D8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" type="subTitle"/>
          </p:nvPr>
        </p:nvSpPr>
        <p:spPr>
          <a:xfrm>
            <a:off x="6632171" y="4508500"/>
            <a:ext cx="4526280" cy="1279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b="1" sz="2400" cap="none">
                <a:solidFill>
                  <a:srgbClr val="9CCEC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5" name="Google Shape;25;p5"/>
          <p:cNvSpPr/>
          <p:nvPr/>
        </p:nvSpPr>
        <p:spPr>
          <a:xfrm>
            <a:off x="4577160" y="3841"/>
            <a:ext cx="139933" cy="68580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" name="Google Shape;26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223246" y="0"/>
            <a:ext cx="4800406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uoto" showMasterSp="0" type="blank">
  <p:cSld name="BLANK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/>
          <p:nvPr/>
        </p:nvSpPr>
        <p:spPr>
          <a:xfrm>
            <a:off x="4667250" y="0"/>
            <a:ext cx="2857500" cy="6858000"/>
          </a:xfrm>
          <a:prstGeom prst="parallelogram">
            <a:avLst>
              <a:gd fmla="val 0" name="adj"/>
            </a:avLst>
          </a:prstGeom>
          <a:solidFill>
            <a:srgbClr val="F2F2F2">
              <a:alpha val="3019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6"/>
          <p:cNvSpPr txBox="1"/>
          <p:nvPr>
            <p:ph idx="11" type="ftr"/>
          </p:nvPr>
        </p:nvSpPr>
        <p:spPr>
          <a:xfrm>
            <a:off x="216130" y="6446838"/>
            <a:ext cx="484632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titolo" showMasterSp="0">
  <p:cSld name="Diapositiva titolo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/>
          <p:nvPr>
            <p:ph idx="2" type="pic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32" name="Google Shape;32;p7"/>
          <p:cNvSpPr txBox="1"/>
          <p:nvPr>
            <p:ph idx="10" type="dt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7"/>
          <p:cNvSpPr txBox="1"/>
          <p:nvPr>
            <p:ph idx="11" type="ftr"/>
          </p:nvPr>
        </p:nvSpPr>
        <p:spPr>
          <a:xfrm>
            <a:off x="1097279" y="6446838"/>
            <a:ext cx="484632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  <p:sp>
        <p:nvSpPr>
          <p:cNvPr id="35" name="Google Shape;35;p7"/>
          <p:cNvSpPr txBox="1"/>
          <p:nvPr>
            <p:ph idx="1" type="subTitle"/>
          </p:nvPr>
        </p:nvSpPr>
        <p:spPr>
          <a:xfrm>
            <a:off x="1212850" y="4508500"/>
            <a:ext cx="5118100" cy="1279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6" name="Google Shape;36;p7"/>
          <p:cNvSpPr txBox="1"/>
          <p:nvPr>
            <p:ph type="ctrTitle"/>
          </p:nvPr>
        </p:nvSpPr>
        <p:spPr>
          <a:xfrm>
            <a:off x="1212850" y="2057400"/>
            <a:ext cx="5118100" cy="192906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Calibri"/>
              <a:buNone/>
              <a:defRPr b="1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olo e contenuto" type="obj">
  <p:cSld name="OBJEC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8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8"/>
          <p:cNvSpPr txBox="1"/>
          <p:nvPr>
            <p:ph idx="1" type="body"/>
          </p:nvPr>
        </p:nvSpPr>
        <p:spPr>
          <a:xfrm>
            <a:off x="1216548" y="2108201"/>
            <a:ext cx="10058400" cy="37608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800"/>
              <a:buChar char="▪"/>
              <a:defRPr/>
            </a:lvl2pPr>
            <a:lvl3pPr indent="-3429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4pPr>
            <a:lvl5pPr indent="-3429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40" name="Google Shape;40;p8"/>
          <p:cNvSpPr txBox="1"/>
          <p:nvPr>
            <p:ph idx="10" type="dt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8"/>
          <p:cNvSpPr txBox="1"/>
          <p:nvPr>
            <p:ph idx="11" type="ftr"/>
          </p:nvPr>
        </p:nvSpPr>
        <p:spPr>
          <a:xfrm>
            <a:off x="1097279" y="6446838"/>
            <a:ext cx="484632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8"/>
          <p:cNvSpPr txBox="1"/>
          <p:nvPr>
            <p:ph idx="12" type="sldNum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stazione sezione" showMasterSp="0">
  <p:cSld name="Intestazione sezione">
    <p:bg>
      <p:bgPr>
        <a:solidFill>
          <a:schemeClr val="lt1"/>
        </a:solidFill>
      </p:bgPr>
    </p:bg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9"/>
          <p:cNvSpPr/>
          <p:nvPr/>
        </p:nvSpPr>
        <p:spPr>
          <a:xfrm>
            <a:off x="7972121" y="0"/>
            <a:ext cx="2857500" cy="6858000"/>
          </a:xfrm>
          <a:prstGeom prst="parallelogram">
            <a:avLst>
              <a:gd fmla="val 0" name="adj"/>
            </a:avLst>
          </a:prstGeom>
          <a:solidFill>
            <a:srgbClr val="F2F2F2">
              <a:alpha val="3019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9"/>
          <p:cNvSpPr txBox="1"/>
          <p:nvPr>
            <p:ph idx="10" type="dt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9"/>
          <p:cNvSpPr txBox="1"/>
          <p:nvPr>
            <p:ph idx="11" type="ftr"/>
          </p:nvPr>
        </p:nvSpPr>
        <p:spPr>
          <a:xfrm>
            <a:off x="1097279" y="6446838"/>
            <a:ext cx="484632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  <p:sp>
        <p:nvSpPr>
          <p:cNvPr id="48" name="Google Shape;48;p9"/>
          <p:cNvSpPr/>
          <p:nvPr>
            <p:ph idx="2" type="pic"/>
          </p:nvPr>
        </p:nvSpPr>
        <p:spPr>
          <a:xfrm>
            <a:off x="0" y="0"/>
            <a:ext cx="63119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49" name="Google Shape;49;p9"/>
          <p:cNvSpPr/>
          <p:nvPr/>
        </p:nvSpPr>
        <p:spPr>
          <a:xfrm>
            <a:off x="2451099" y="3568700"/>
            <a:ext cx="8721725" cy="23082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9"/>
          <p:cNvSpPr txBox="1"/>
          <p:nvPr>
            <p:ph type="title"/>
          </p:nvPr>
        </p:nvSpPr>
        <p:spPr>
          <a:xfrm>
            <a:off x="2641599" y="3746500"/>
            <a:ext cx="8331202" cy="1308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  <a:defRPr b="1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9"/>
          <p:cNvSpPr txBox="1"/>
          <p:nvPr>
            <p:ph idx="1" type="body"/>
          </p:nvPr>
        </p:nvSpPr>
        <p:spPr>
          <a:xfrm>
            <a:off x="2641600" y="5219700"/>
            <a:ext cx="8331201" cy="5867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2" name="Google Shape;52;p9"/>
          <p:cNvSpPr/>
          <p:nvPr/>
        </p:nvSpPr>
        <p:spPr>
          <a:xfrm>
            <a:off x="3752850" y="3469101"/>
            <a:ext cx="5118100" cy="125666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Intestazione della sezione" showMasterSp="0">
  <p:cSld name="1_Intestazione della sezione">
    <p:bg>
      <p:bgPr>
        <a:solidFill>
          <a:schemeClr val="lt1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/>
          <p:nvPr>
            <p:ph idx="10" type="dt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0"/>
          <p:cNvSpPr txBox="1"/>
          <p:nvPr>
            <p:ph idx="11" type="ftr"/>
          </p:nvPr>
        </p:nvSpPr>
        <p:spPr>
          <a:xfrm>
            <a:off x="1097279" y="6446838"/>
            <a:ext cx="484632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2" type="sldNum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  <p:sp>
        <p:nvSpPr>
          <p:cNvPr id="57" name="Google Shape;57;p10"/>
          <p:cNvSpPr/>
          <p:nvPr>
            <p:ph idx="2" type="pic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58" name="Google Shape;58;p10"/>
          <p:cNvSpPr/>
          <p:nvPr/>
        </p:nvSpPr>
        <p:spPr>
          <a:xfrm>
            <a:off x="1735138" y="3568700"/>
            <a:ext cx="8721725" cy="23082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10"/>
          <p:cNvSpPr txBox="1"/>
          <p:nvPr>
            <p:ph type="title"/>
          </p:nvPr>
        </p:nvSpPr>
        <p:spPr>
          <a:xfrm>
            <a:off x="1930399" y="3746500"/>
            <a:ext cx="8331202" cy="1308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  <a:defRPr b="1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" type="body"/>
          </p:nvPr>
        </p:nvSpPr>
        <p:spPr>
          <a:xfrm>
            <a:off x="1930400" y="5219700"/>
            <a:ext cx="8331201" cy="5867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61" name="Google Shape;61;p10"/>
          <p:cNvSpPr/>
          <p:nvPr/>
        </p:nvSpPr>
        <p:spPr>
          <a:xfrm>
            <a:off x="3536950" y="3469101"/>
            <a:ext cx="5118100" cy="125666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e contenuti" type="twoObj">
  <p:cSld name="TWO_OBJECTS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1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1097280" y="2120900"/>
            <a:ext cx="4639736" cy="374819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800"/>
              <a:buChar char="▪"/>
              <a:defRPr/>
            </a:lvl2pPr>
            <a:lvl3pPr indent="-3429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4pPr>
            <a:lvl5pPr indent="-3429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65" name="Google Shape;65;p11"/>
          <p:cNvSpPr txBox="1"/>
          <p:nvPr>
            <p:ph idx="2" type="body"/>
          </p:nvPr>
        </p:nvSpPr>
        <p:spPr>
          <a:xfrm>
            <a:off x="6515944" y="2120900"/>
            <a:ext cx="4639736" cy="37481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800"/>
              <a:buChar char="▪"/>
              <a:defRPr/>
            </a:lvl2pPr>
            <a:lvl3pPr indent="-3429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4pPr>
            <a:lvl5pPr indent="-3429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0" type="dt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1" type="ftr"/>
          </p:nvPr>
        </p:nvSpPr>
        <p:spPr>
          <a:xfrm>
            <a:off x="1097279" y="6446838"/>
            <a:ext cx="484632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1"/>
          <p:cNvSpPr txBox="1"/>
          <p:nvPr>
            <p:ph idx="12" type="sldNum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fronto" type="twoTxTwoObj">
  <p:cSld name="TWO_OBJECTS_WITH_TEX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2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" type="body"/>
          </p:nvPr>
        </p:nvSpPr>
        <p:spPr>
          <a:xfrm>
            <a:off x="1097280" y="2057400"/>
            <a:ext cx="4639736" cy="73628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b="1" sz="2400" cap="none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72" name="Google Shape;72;p12"/>
          <p:cNvSpPr txBox="1"/>
          <p:nvPr>
            <p:ph idx="2" type="body"/>
          </p:nvPr>
        </p:nvSpPr>
        <p:spPr>
          <a:xfrm>
            <a:off x="1186731" y="2958274"/>
            <a:ext cx="4639736" cy="2910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800"/>
              <a:buChar char="▪"/>
              <a:defRPr/>
            </a:lvl2pPr>
            <a:lvl3pPr indent="-3429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4pPr>
            <a:lvl5pPr indent="-3429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3" type="body"/>
          </p:nvPr>
        </p:nvSpPr>
        <p:spPr>
          <a:xfrm>
            <a:off x="6515944" y="2057400"/>
            <a:ext cx="4639736" cy="73628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b="1" sz="2400" cap="none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74" name="Google Shape;74;p12"/>
          <p:cNvSpPr txBox="1"/>
          <p:nvPr>
            <p:ph idx="4" type="body"/>
          </p:nvPr>
        </p:nvSpPr>
        <p:spPr>
          <a:xfrm>
            <a:off x="6605395" y="2958273"/>
            <a:ext cx="4639736" cy="2910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800"/>
              <a:buChar char="▪"/>
              <a:defRPr/>
            </a:lvl2pPr>
            <a:lvl3pPr indent="-3429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4pPr>
            <a:lvl5pPr indent="-3429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75" name="Google Shape;75;p12"/>
          <p:cNvSpPr txBox="1"/>
          <p:nvPr>
            <p:ph idx="10" type="dt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1" type="ftr"/>
          </p:nvPr>
        </p:nvSpPr>
        <p:spPr>
          <a:xfrm>
            <a:off x="1097279" y="6446838"/>
            <a:ext cx="484632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2" type="sldNum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titolo" type="titleOnly">
  <p:cSld name="TITLE_ONLY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3"/>
          <p:cNvSpPr txBox="1"/>
          <p:nvPr>
            <p:ph idx="10" type="dt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3"/>
          <p:cNvSpPr txBox="1"/>
          <p:nvPr>
            <p:ph idx="11" type="ftr"/>
          </p:nvPr>
        </p:nvSpPr>
        <p:spPr>
          <a:xfrm>
            <a:off x="1097279" y="6446838"/>
            <a:ext cx="484632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3"/>
          <p:cNvSpPr txBox="1"/>
          <p:nvPr>
            <p:ph idx="12" type="sldNum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uto con didascalia" showMasterSp="0" type="objTx">
  <p:cSld name="OBJECT_WITH_CAPTION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4"/>
          <p:cNvSpPr/>
          <p:nvPr/>
        </p:nvSpPr>
        <p:spPr>
          <a:xfrm>
            <a:off x="7448550" y="0"/>
            <a:ext cx="2857500" cy="6858000"/>
          </a:xfrm>
          <a:prstGeom prst="parallelogram">
            <a:avLst>
              <a:gd fmla="val 0" name="adj"/>
            </a:avLst>
          </a:prstGeom>
          <a:solidFill>
            <a:srgbClr val="F2F2F2">
              <a:alpha val="3019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4"/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4"/>
          <p:cNvSpPr txBox="1"/>
          <p:nvPr>
            <p:ph type="title"/>
          </p:nvPr>
        </p:nvSpPr>
        <p:spPr>
          <a:xfrm>
            <a:off x="1092200" y="786383"/>
            <a:ext cx="3068833" cy="20939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  <a:defRPr b="0" sz="36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4"/>
          <p:cNvSpPr txBox="1"/>
          <p:nvPr>
            <p:ph idx="1" type="body"/>
          </p:nvPr>
        </p:nvSpPr>
        <p:spPr>
          <a:xfrm>
            <a:off x="5458984" y="812800"/>
            <a:ext cx="5713841" cy="48686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800"/>
              <a:buChar char="▪"/>
              <a:defRPr/>
            </a:lvl2pPr>
            <a:lvl3pPr indent="-3429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4pPr>
            <a:lvl5pPr indent="-3429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88" name="Google Shape;88;p14"/>
          <p:cNvSpPr txBox="1"/>
          <p:nvPr>
            <p:ph idx="2" type="body"/>
          </p:nvPr>
        </p:nvSpPr>
        <p:spPr>
          <a:xfrm>
            <a:off x="1092200" y="3043050"/>
            <a:ext cx="3068832" cy="26383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FFFFF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89" name="Google Shape;89;p14"/>
          <p:cNvSpPr/>
          <p:nvPr/>
        </p:nvSpPr>
        <p:spPr>
          <a:xfrm>
            <a:off x="0" y="1397000"/>
            <a:ext cx="1036320" cy="132948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4"/>
          <p:cNvSpPr/>
          <p:nvPr/>
        </p:nvSpPr>
        <p:spPr>
          <a:xfrm>
            <a:off x="5458983" y="624142"/>
            <a:ext cx="5713840" cy="125666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4"/>
          <p:cNvSpPr txBox="1"/>
          <p:nvPr>
            <p:ph idx="10" type="dt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4"/>
          <p:cNvSpPr txBox="1"/>
          <p:nvPr>
            <p:ph idx="12" type="sldNum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  <p:cxnSp>
        <p:nvCxnSpPr>
          <p:cNvPr id="93" name="Google Shape;93;p14"/>
          <p:cNvCxnSpPr/>
          <p:nvPr/>
        </p:nvCxnSpPr>
        <p:spPr>
          <a:xfrm rot="10800000">
            <a:off x="1092200" y="6446838"/>
            <a:ext cx="1643438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4" name="Google Shape;94;p14"/>
          <p:cNvCxnSpPr/>
          <p:nvPr/>
        </p:nvCxnSpPr>
        <p:spPr>
          <a:xfrm rot="10800000">
            <a:off x="8420100" y="6429376"/>
            <a:ext cx="1000462" cy="0"/>
          </a:xfrm>
          <a:prstGeom prst="straightConnector1">
            <a:avLst/>
          </a:prstGeom>
          <a:noFill/>
          <a:ln cap="flat" cmpd="sng" w="2857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5" name="Google Shape;95;p14"/>
          <p:cNvCxnSpPr/>
          <p:nvPr/>
        </p:nvCxnSpPr>
        <p:spPr>
          <a:xfrm rot="10800000">
            <a:off x="10765675" y="6446838"/>
            <a:ext cx="407258" cy="6350"/>
          </a:xfrm>
          <a:prstGeom prst="straightConnector1">
            <a:avLst/>
          </a:prstGeom>
          <a:noFill/>
          <a:ln cap="flat" cmpd="sng" w="2857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6" name="Google Shape;96;p14"/>
          <p:cNvSpPr txBox="1"/>
          <p:nvPr/>
        </p:nvSpPr>
        <p:spPr>
          <a:xfrm>
            <a:off x="216130" y="6446838"/>
            <a:ext cx="484632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9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DIRETTORI DEL CORSO – M. DE LUCA – M.A. ZAPPA</a:t>
            </a:r>
            <a:endParaRPr b="0" i="0" sz="9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olo e contenuto">
  <p:cSld name="1_Titolo e contenuto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5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15"/>
          <p:cNvSpPr txBox="1"/>
          <p:nvPr>
            <p:ph idx="1" type="body"/>
          </p:nvPr>
        </p:nvSpPr>
        <p:spPr>
          <a:xfrm>
            <a:off x="1216548" y="2108201"/>
            <a:ext cx="10058400" cy="37608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800"/>
              <a:buChar char="▪"/>
              <a:defRPr/>
            </a:lvl2pPr>
            <a:lvl3pPr indent="-3429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4pPr>
            <a:lvl5pPr indent="-3429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00" name="Google Shape;100;p15"/>
          <p:cNvSpPr txBox="1"/>
          <p:nvPr>
            <p:ph idx="10" type="dt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15"/>
          <p:cNvSpPr txBox="1"/>
          <p:nvPr>
            <p:ph idx="12" type="sldNum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  <p:sp>
        <p:nvSpPr>
          <p:cNvPr id="102" name="Google Shape;102;p15"/>
          <p:cNvSpPr txBox="1"/>
          <p:nvPr/>
        </p:nvSpPr>
        <p:spPr>
          <a:xfrm>
            <a:off x="216130" y="6446838"/>
            <a:ext cx="484632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9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DIRETTORI DEL CORSO – M. DE LUCA – M.A. ZAPPA</a:t>
            </a:r>
            <a:endParaRPr b="0" i="0" sz="9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ontenuto con didascalia" showMasterSp="0">
  <p:cSld name="1_Contenuto con didascalia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6"/>
          <p:cNvSpPr/>
          <p:nvPr/>
        </p:nvSpPr>
        <p:spPr>
          <a:xfrm>
            <a:off x="7448550" y="0"/>
            <a:ext cx="2857500" cy="6858000"/>
          </a:xfrm>
          <a:prstGeom prst="parallelogram">
            <a:avLst>
              <a:gd fmla="val 0" name="adj"/>
            </a:avLst>
          </a:prstGeom>
          <a:solidFill>
            <a:srgbClr val="F2F2F2">
              <a:alpha val="3019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6"/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6"/>
          <p:cNvSpPr txBox="1"/>
          <p:nvPr>
            <p:ph idx="1" type="body"/>
          </p:nvPr>
        </p:nvSpPr>
        <p:spPr>
          <a:xfrm>
            <a:off x="5458984" y="497808"/>
            <a:ext cx="5713841" cy="486860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800"/>
              <a:buChar char="▪"/>
              <a:defRPr/>
            </a:lvl2pPr>
            <a:lvl3pPr indent="-3429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4pPr>
            <a:lvl5pPr indent="-3429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07" name="Google Shape;107;p16"/>
          <p:cNvSpPr/>
          <p:nvPr/>
        </p:nvSpPr>
        <p:spPr>
          <a:xfrm>
            <a:off x="0" y="2003424"/>
            <a:ext cx="1036320" cy="185737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6"/>
          <p:cNvSpPr/>
          <p:nvPr/>
        </p:nvSpPr>
        <p:spPr>
          <a:xfrm>
            <a:off x="5458983" y="377398"/>
            <a:ext cx="5713840" cy="125666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6"/>
          <p:cNvSpPr txBox="1"/>
          <p:nvPr>
            <p:ph idx="10" type="dt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16"/>
          <p:cNvSpPr txBox="1"/>
          <p:nvPr>
            <p:ph idx="12" type="sldNum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  <p:sp>
        <p:nvSpPr>
          <p:cNvPr id="111" name="Google Shape;111;p16"/>
          <p:cNvSpPr/>
          <p:nvPr/>
        </p:nvSpPr>
        <p:spPr>
          <a:xfrm>
            <a:off x="1078230" y="2003423"/>
            <a:ext cx="3576082" cy="1857378"/>
          </a:xfrm>
          <a:prstGeom prst="rect">
            <a:avLst/>
          </a:prstGeom>
          <a:solidFill>
            <a:srgbClr val="1A1D3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6"/>
          <p:cNvSpPr txBox="1"/>
          <p:nvPr>
            <p:ph type="title"/>
          </p:nvPr>
        </p:nvSpPr>
        <p:spPr>
          <a:xfrm>
            <a:off x="1092200" y="1885125"/>
            <a:ext cx="3314700" cy="20939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libri"/>
              <a:buNone/>
              <a:defRPr b="1" sz="4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16"/>
          <p:cNvSpPr/>
          <p:nvPr/>
        </p:nvSpPr>
        <p:spPr>
          <a:xfrm>
            <a:off x="1092200" y="993775"/>
            <a:ext cx="1036320" cy="936626"/>
          </a:xfrm>
          <a:prstGeom prst="rect">
            <a:avLst/>
          </a:prstGeom>
          <a:solidFill>
            <a:srgbClr val="C8C8E6">
              <a:alpha val="25882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16"/>
          <p:cNvSpPr txBox="1"/>
          <p:nvPr/>
        </p:nvSpPr>
        <p:spPr>
          <a:xfrm>
            <a:off x="216130" y="6446838"/>
            <a:ext cx="484632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9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DIRETTORI DEL CORSO – M. DE LUCA – M.A. ZAPPA</a:t>
            </a:r>
            <a:endParaRPr b="0" i="0" sz="9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Contenuto con didascalia" showMasterSp="0">
  <p:cSld name="2_Contenuto con didascalia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7"/>
          <p:cNvSpPr/>
          <p:nvPr>
            <p:ph idx="2" type="pic"/>
          </p:nvPr>
        </p:nvSpPr>
        <p:spPr>
          <a:xfrm>
            <a:off x="0" y="0"/>
            <a:ext cx="4654296" cy="5864225"/>
          </a:xfrm>
          <a:prstGeom prst="rect">
            <a:avLst/>
          </a:prstGeom>
          <a:noFill/>
          <a:ln>
            <a:noFill/>
          </a:ln>
        </p:spPr>
      </p:sp>
      <p:sp>
        <p:nvSpPr>
          <p:cNvPr id="117" name="Google Shape;117;p17"/>
          <p:cNvSpPr/>
          <p:nvPr/>
        </p:nvSpPr>
        <p:spPr>
          <a:xfrm>
            <a:off x="7448550" y="0"/>
            <a:ext cx="2857500" cy="6858000"/>
          </a:xfrm>
          <a:prstGeom prst="parallelogram">
            <a:avLst>
              <a:gd fmla="val 0" name="adj"/>
            </a:avLst>
          </a:prstGeom>
          <a:solidFill>
            <a:srgbClr val="F2F2F2">
              <a:alpha val="3019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7"/>
          <p:cNvSpPr txBox="1"/>
          <p:nvPr>
            <p:ph idx="1" type="body"/>
          </p:nvPr>
        </p:nvSpPr>
        <p:spPr>
          <a:xfrm>
            <a:off x="5458984" y="497808"/>
            <a:ext cx="5713841" cy="486860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800"/>
              <a:buChar char="▪"/>
              <a:defRPr/>
            </a:lvl2pPr>
            <a:lvl3pPr indent="-3429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4pPr>
            <a:lvl5pPr indent="-3429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19" name="Google Shape;119;p17"/>
          <p:cNvSpPr txBox="1"/>
          <p:nvPr>
            <p:ph idx="10" type="dt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17"/>
          <p:cNvSpPr txBox="1"/>
          <p:nvPr>
            <p:ph idx="12" type="sldNum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  <p:sp>
        <p:nvSpPr>
          <p:cNvPr id="121" name="Google Shape;121;p17"/>
          <p:cNvSpPr txBox="1"/>
          <p:nvPr>
            <p:ph type="title"/>
          </p:nvPr>
        </p:nvSpPr>
        <p:spPr>
          <a:xfrm>
            <a:off x="1092200" y="1885125"/>
            <a:ext cx="3068833" cy="20939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libri"/>
              <a:buNone/>
              <a:defRPr b="1" i="0" sz="4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17"/>
          <p:cNvSpPr txBox="1"/>
          <p:nvPr/>
        </p:nvSpPr>
        <p:spPr>
          <a:xfrm>
            <a:off x="216130" y="6446838"/>
            <a:ext cx="484632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9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DIRETTORI DEL CORSO – M. DE LUCA – M.A. ZAPPA</a:t>
            </a:r>
            <a:endParaRPr b="0" i="0" sz="9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Contenuto con didascalia" showMasterSp="0">
  <p:cSld name="6_Contenuto con didascalia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8"/>
          <p:cNvSpPr/>
          <p:nvPr/>
        </p:nvSpPr>
        <p:spPr>
          <a:xfrm>
            <a:off x="7448550" y="0"/>
            <a:ext cx="2857500" cy="6858000"/>
          </a:xfrm>
          <a:prstGeom prst="parallelogram">
            <a:avLst>
              <a:gd fmla="val 0" name="adj"/>
            </a:avLst>
          </a:prstGeom>
          <a:solidFill>
            <a:srgbClr val="F2F2F2">
              <a:alpha val="3019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18"/>
          <p:cNvSpPr txBox="1"/>
          <p:nvPr>
            <p:ph type="title"/>
          </p:nvPr>
        </p:nvSpPr>
        <p:spPr>
          <a:xfrm>
            <a:off x="4984722" y="548355"/>
            <a:ext cx="6054846" cy="6343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  <a:defRPr b="1" i="0"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18"/>
          <p:cNvSpPr txBox="1"/>
          <p:nvPr>
            <p:ph idx="1" type="body"/>
          </p:nvPr>
        </p:nvSpPr>
        <p:spPr>
          <a:xfrm>
            <a:off x="5100833" y="1611313"/>
            <a:ext cx="6072099" cy="37551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Char char="▪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2000"/>
              <a:buChar char="▪"/>
              <a:defRPr sz="2000"/>
            </a:lvl2pPr>
            <a:lvl3pPr indent="-3302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3pPr>
            <a:lvl4pPr indent="-3302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27" name="Google Shape;127;p18"/>
          <p:cNvSpPr txBox="1"/>
          <p:nvPr>
            <p:ph idx="10" type="dt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18"/>
          <p:cNvSpPr txBox="1"/>
          <p:nvPr>
            <p:ph idx="11" type="ftr"/>
          </p:nvPr>
        </p:nvSpPr>
        <p:spPr>
          <a:xfrm>
            <a:off x="1097279" y="6446838"/>
            <a:ext cx="484632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18"/>
          <p:cNvSpPr txBox="1"/>
          <p:nvPr>
            <p:ph idx="12" type="sldNum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  <p:sp>
        <p:nvSpPr>
          <p:cNvPr id="130" name="Google Shape;130;p18"/>
          <p:cNvSpPr/>
          <p:nvPr>
            <p:ph idx="2" type="pic"/>
          </p:nvPr>
        </p:nvSpPr>
        <p:spPr>
          <a:xfrm>
            <a:off x="0" y="0"/>
            <a:ext cx="4654296" cy="586422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Contenuto con didascalia" showMasterSp="0">
  <p:cSld name="7_Contenuto con didascalia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9"/>
          <p:cNvSpPr/>
          <p:nvPr>
            <p:ph idx="2" type="pic"/>
          </p:nvPr>
        </p:nvSpPr>
        <p:spPr>
          <a:xfrm>
            <a:off x="0" y="0"/>
            <a:ext cx="12192000" cy="3541486"/>
          </a:xfrm>
          <a:prstGeom prst="rect">
            <a:avLst/>
          </a:prstGeom>
          <a:noFill/>
          <a:ln>
            <a:noFill/>
          </a:ln>
        </p:spPr>
      </p:sp>
      <p:sp>
        <p:nvSpPr>
          <p:cNvPr id="133" name="Google Shape;133;p19"/>
          <p:cNvSpPr/>
          <p:nvPr/>
        </p:nvSpPr>
        <p:spPr>
          <a:xfrm>
            <a:off x="7448550" y="0"/>
            <a:ext cx="2857500" cy="6858000"/>
          </a:xfrm>
          <a:prstGeom prst="parallelogram">
            <a:avLst>
              <a:gd fmla="val 0" name="adj"/>
            </a:avLst>
          </a:prstGeom>
          <a:solidFill>
            <a:srgbClr val="F2F2F2">
              <a:alpha val="3019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9"/>
          <p:cNvSpPr txBox="1"/>
          <p:nvPr>
            <p:ph type="title"/>
          </p:nvPr>
        </p:nvSpPr>
        <p:spPr>
          <a:xfrm>
            <a:off x="3068577" y="880375"/>
            <a:ext cx="6054846" cy="6343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Calibri"/>
              <a:buNone/>
              <a:defRPr b="1" i="0" sz="36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19"/>
          <p:cNvSpPr txBox="1"/>
          <p:nvPr>
            <p:ph idx="10" type="dt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19"/>
          <p:cNvSpPr txBox="1"/>
          <p:nvPr>
            <p:ph idx="11" type="ftr"/>
          </p:nvPr>
        </p:nvSpPr>
        <p:spPr>
          <a:xfrm>
            <a:off x="1097279" y="6446838"/>
            <a:ext cx="484632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19"/>
          <p:cNvSpPr txBox="1"/>
          <p:nvPr>
            <p:ph idx="12" type="sldNum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  <p:sp>
        <p:nvSpPr>
          <p:cNvPr id="138" name="Google Shape;138;p19"/>
          <p:cNvSpPr/>
          <p:nvPr/>
        </p:nvSpPr>
        <p:spPr>
          <a:xfrm>
            <a:off x="5577840" y="0"/>
            <a:ext cx="103632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Contenuto con didascalia" showMasterSp="0">
  <p:cSld name="3_Contenuto con didascalia"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0"/>
          <p:cNvSpPr/>
          <p:nvPr/>
        </p:nvSpPr>
        <p:spPr>
          <a:xfrm>
            <a:off x="7448550" y="0"/>
            <a:ext cx="2857500" cy="6858000"/>
          </a:xfrm>
          <a:prstGeom prst="parallelogram">
            <a:avLst>
              <a:gd fmla="val 0" name="adj"/>
            </a:avLst>
          </a:prstGeom>
          <a:solidFill>
            <a:srgbClr val="F2F2F2">
              <a:alpha val="3019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0"/>
          <p:cNvSpPr/>
          <p:nvPr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20"/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20"/>
          <p:cNvSpPr txBox="1"/>
          <p:nvPr>
            <p:ph type="title"/>
          </p:nvPr>
        </p:nvSpPr>
        <p:spPr>
          <a:xfrm>
            <a:off x="1092200" y="1885125"/>
            <a:ext cx="3068833" cy="20939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libri"/>
              <a:buNone/>
              <a:defRPr b="1" i="0" sz="4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20"/>
          <p:cNvSpPr txBox="1"/>
          <p:nvPr>
            <p:ph idx="1" type="body"/>
          </p:nvPr>
        </p:nvSpPr>
        <p:spPr>
          <a:xfrm>
            <a:off x="6473373" y="943430"/>
            <a:ext cx="4699452" cy="397736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Char char="▪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2000"/>
              <a:buChar char="▪"/>
              <a:defRPr sz="2000"/>
            </a:lvl2pPr>
            <a:lvl3pPr indent="-3302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3pPr>
            <a:lvl4pPr indent="-3302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45" name="Google Shape;145;p20"/>
          <p:cNvSpPr txBox="1"/>
          <p:nvPr>
            <p:ph idx="10" type="dt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20"/>
          <p:cNvSpPr txBox="1"/>
          <p:nvPr>
            <p:ph idx="11" type="ftr"/>
          </p:nvPr>
        </p:nvSpPr>
        <p:spPr>
          <a:xfrm>
            <a:off x="1097279" y="6446838"/>
            <a:ext cx="484632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20"/>
          <p:cNvSpPr txBox="1"/>
          <p:nvPr>
            <p:ph idx="12" type="sldNum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  <p:sp>
        <p:nvSpPr>
          <p:cNvPr id="148" name="Google Shape;148;p20"/>
          <p:cNvSpPr/>
          <p:nvPr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rgbClr val="84B2F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Contenuto con didascalia" showMasterSp="0">
  <p:cSld name="4_Contenuto con didascalia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1"/>
          <p:cNvSpPr/>
          <p:nvPr/>
        </p:nvSpPr>
        <p:spPr>
          <a:xfrm>
            <a:off x="7448550" y="0"/>
            <a:ext cx="2857500" cy="6858000"/>
          </a:xfrm>
          <a:prstGeom prst="parallelogram">
            <a:avLst>
              <a:gd fmla="val 0" name="adj"/>
            </a:avLst>
          </a:prstGeom>
          <a:solidFill>
            <a:srgbClr val="F2F2F2">
              <a:alpha val="3019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21"/>
          <p:cNvSpPr/>
          <p:nvPr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21"/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21"/>
          <p:cNvSpPr txBox="1"/>
          <p:nvPr>
            <p:ph type="title"/>
          </p:nvPr>
        </p:nvSpPr>
        <p:spPr>
          <a:xfrm>
            <a:off x="1092200" y="1885125"/>
            <a:ext cx="3068833" cy="20939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libri"/>
              <a:buNone/>
              <a:defRPr b="1" i="0" sz="4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21"/>
          <p:cNvSpPr txBox="1"/>
          <p:nvPr>
            <p:ph idx="1" type="body"/>
          </p:nvPr>
        </p:nvSpPr>
        <p:spPr>
          <a:xfrm>
            <a:off x="6518529" y="943430"/>
            <a:ext cx="4654296" cy="397736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Char char="▪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2000"/>
              <a:buChar char="▪"/>
              <a:defRPr sz="2000"/>
            </a:lvl2pPr>
            <a:lvl3pPr indent="-3302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3pPr>
            <a:lvl4pPr indent="-3302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55" name="Google Shape;155;p21"/>
          <p:cNvSpPr txBox="1"/>
          <p:nvPr>
            <p:ph idx="10" type="dt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6" name="Google Shape;156;p21"/>
          <p:cNvSpPr txBox="1"/>
          <p:nvPr>
            <p:ph idx="11" type="ftr"/>
          </p:nvPr>
        </p:nvSpPr>
        <p:spPr>
          <a:xfrm>
            <a:off x="1097279" y="6446838"/>
            <a:ext cx="484632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21"/>
          <p:cNvSpPr txBox="1"/>
          <p:nvPr>
            <p:ph idx="12" type="sldNum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  <p:sp>
        <p:nvSpPr>
          <p:cNvPr id="158" name="Google Shape;158;p21"/>
          <p:cNvSpPr/>
          <p:nvPr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magine con didascalia" showMasterSp="0" type="picTx">
  <p:cSld name="PICTURE_WITH_CAPTION_TEXT"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2"/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22"/>
          <p:cNvSpPr/>
          <p:nvPr>
            <p:ph idx="2" type="pic"/>
          </p:nvPr>
        </p:nvSpPr>
        <p:spPr>
          <a:xfrm>
            <a:off x="15" y="0"/>
            <a:ext cx="12191985" cy="457835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62" name="Google Shape;162;p22"/>
          <p:cNvSpPr txBox="1"/>
          <p:nvPr>
            <p:ph type="title"/>
          </p:nvPr>
        </p:nvSpPr>
        <p:spPr>
          <a:xfrm>
            <a:off x="1097279" y="4799362"/>
            <a:ext cx="10113645" cy="74368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libri"/>
              <a:buNone/>
              <a:defRPr b="1" sz="44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3" name="Google Shape;163;p22"/>
          <p:cNvSpPr txBox="1"/>
          <p:nvPr>
            <p:ph idx="1" type="body"/>
          </p:nvPr>
        </p:nvSpPr>
        <p:spPr>
          <a:xfrm>
            <a:off x="1097279" y="5715000"/>
            <a:ext cx="10113264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FFFFF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64" name="Google Shape;164;p22"/>
          <p:cNvSpPr txBox="1"/>
          <p:nvPr>
            <p:ph idx="10" type="dt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5" name="Google Shape;165;p22"/>
          <p:cNvSpPr txBox="1"/>
          <p:nvPr>
            <p:ph idx="11" type="ftr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6" name="Google Shape;166;p22"/>
          <p:cNvSpPr txBox="1"/>
          <p:nvPr>
            <p:ph idx="12" type="sldNum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  <p:sp>
        <p:nvSpPr>
          <p:cNvPr id="167" name="Google Shape;167;p22"/>
          <p:cNvSpPr/>
          <p:nvPr/>
        </p:nvSpPr>
        <p:spPr>
          <a:xfrm>
            <a:off x="3536950" y="4535901"/>
            <a:ext cx="5118100" cy="1256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olo e testo verticale" type="vertTx">
  <p:cSld name="VERTICAL_TEXT"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3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0" name="Google Shape;170;p23"/>
          <p:cNvSpPr txBox="1"/>
          <p:nvPr>
            <p:ph idx="1" type="body"/>
          </p:nvPr>
        </p:nvSpPr>
        <p:spPr>
          <a:xfrm rot="5400000">
            <a:off x="4365302" y="-1040554"/>
            <a:ext cx="3760891" cy="100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45700" spcFirstLastPara="1" rIns="45700" wrap="square" tIns="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800"/>
              <a:buChar char="▪"/>
              <a:defRPr/>
            </a:lvl2pPr>
            <a:lvl3pPr indent="-3429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4pPr>
            <a:lvl5pPr indent="-3429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71" name="Google Shape;171;p23"/>
          <p:cNvSpPr txBox="1"/>
          <p:nvPr>
            <p:ph idx="10" type="dt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2" name="Google Shape;172;p23"/>
          <p:cNvSpPr txBox="1"/>
          <p:nvPr>
            <p:ph idx="11" type="ftr"/>
          </p:nvPr>
        </p:nvSpPr>
        <p:spPr>
          <a:xfrm>
            <a:off x="1097279" y="6446838"/>
            <a:ext cx="484632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23"/>
          <p:cNvSpPr txBox="1"/>
          <p:nvPr>
            <p:ph idx="12" type="sldNum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olo verticale e testo" showMasterSp="0" type="vertTitleAndTx">
  <p:cSld name="VERTICAL_TITLE_AND_VERTICAL_TEXT"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4"/>
          <p:cNvSpPr txBox="1"/>
          <p:nvPr>
            <p:ph type="title"/>
          </p:nvPr>
        </p:nvSpPr>
        <p:spPr>
          <a:xfrm rot="5400000">
            <a:off x="7683554" y="2387546"/>
            <a:ext cx="4530725" cy="244803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6" name="Google Shape;176;p24"/>
          <p:cNvSpPr txBox="1"/>
          <p:nvPr>
            <p:ph idx="1" type="body"/>
          </p:nvPr>
        </p:nvSpPr>
        <p:spPr>
          <a:xfrm rot="5400000">
            <a:off x="2566989" y="-128588"/>
            <a:ext cx="4530723" cy="74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45700" spcFirstLastPara="1" rIns="45700" wrap="square" tIns="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800"/>
              <a:buChar char="▪"/>
              <a:defRPr/>
            </a:lvl2pPr>
            <a:lvl3pPr indent="-3429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4pPr>
            <a:lvl5pPr indent="-3429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77" name="Google Shape;177;p24"/>
          <p:cNvSpPr txBox="1"/>
          <p:nvPr>
            <p:ph idx="10" type="dt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8" name="Google Shape;178;p24"/>
          <p:cNvSpPr txBox="1"/>
          <p:nvPr>
            <p:ph idx="11" type="ftr"/>
          </p:nvPr>
        </p:nvSpPr>
        <p:spPr>
          <a:xfrm>
            <a:off x="1097279" y="6446838"/>
            <a:ext cx="484632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9" name="Google Shape;179;p24"/>
          <p:cNvSpPr txBox="1"/>
          <p:nvPr>
            <p:ph idx="12" type="sldNum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  <p:sp>
        <p:nvSpPr>
          <p:cNvPr id="180" name="Google Shape;180;p24"/>
          <p:cNvSpPr/>
          <p:nvPr/>
        </p:nvSpPr>
        <p:spPr>
          <a:xfrm rot="-5400000">
            <a:off x="8871481" y="-146580"/>
            <a:ext cx="1036320" cy="132948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21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"/>
          <p:cNvSpPr/>
          <p:nvPr/>
        </p:nvSpPr>
        <p:spPr>
          <a:xfrm>
            <a:off x="4667250" y="0"/>
            <a:ext cx="2857500" cy="6858000"/>
          </a:xfrm>
          <a:prstGeom prst="parallelogram">
            <a:avLst>
              <a:gd fmla="val 0" name="adj"/>
            </a:avLst>
          </a:prstGeom>
          <a:solidFill>
            <a:srgbClr val="F2F2F2">
              <a:alpha val="3019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4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  <a:defRPr b="1" i="0" sz="4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2" name="Google Shape;12;p4"/>
          <p:cNvSpPr txBox="1"/>
          <p:nvPr>
            <p:ph idx="1" type="body"/>
          </p:nvPr>
        </p:nvSpPr>
        <p:spPr>
          <a:xfrm>
            <a:off x="1216548" y="2108201"/>
            <a:ext cx="10058400" cy="37608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556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▪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▪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▪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4"/>
          <p:cNvSpPr txBox="1"/>
          <p:nvPr>
            <p:ph idx="10" type="dt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4"/>
          <p:cNvSpPr txBox="1"/>
          <p:nvPr>
            <p:ph idx="11" type="ftr"/>
          </p:nvPr>
        </p:nvSpPr>
        <p:spPr>
          <a:xfrm>
            <a:off x="1097279" y="6446838"/>
            <a:ext cx="484632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" name="Google Shape;15;p4"/>
          <p:cNvSpPr txBox="1"/>
          <p:nvPr>
            <p:ph idx="12" type="sldNum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  <p:sp>
        <p:nvSpPr>
          <p:cNvPr id="16" name="Google Shape;16;p4"/>
          <p:cNvSpPr/>
          <p:nvPr/>
        </p:nvSpPr>
        <p:spPr>
          <a:xfrm>
            <a:off x="0" y="1011981"/>
            <a:ext cx="103632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187">
          <p15:clr>
            <a:srgbClr val="F26B43"/>
          </p15:clr>
        </p15:guide>
        <p15:guide id="2" pos="688">
          <p15:clr>
            <a:srgbClr val="F26B43"/>
          </p15:clr>
        </p15:guide>
        <p15:guide id="3" pos="7038">
          <p15:clr>
            <a:srgbClr val="F26B43"/>
          </p15:clr>
        </p15:guide>
        <p15:guide id="4" orient="horz" pos="3702">
          <p15:clr>
            <a:srgbClr val="F26B43"/>
          </p15:clr>
        </p15:guide>
        <p15:guide id="5" orient="horz" pos="406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11.png"/><Relationship Id="rId6" Type="http://schemas.openxmlformats.org/officeDocument/2006/relationships/image" Target="../media/image24.png"/><Relationship Id="rId7" Type="http://schemas.openxmlformats.org/officeDocument/2006/relationships/image" Target="../media/image1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Relationship Id="rId4" Type="http://schemas.openxmlformats.org/officeDocument/2006/relationships/image" Target="../media/image13.png"/><Relationship Id="rId5" Type="http://schemas.openxmlformats.org/officeDocument/2006/relationships/image" Target="../media/image1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5.png"/><Relationship Id="rId5" Type="http://schemas.openxmlformats.org/officeDocument/2006/relationships/image" Target="../media/image2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Relationship Id="rId4" Type="http://schemas.openxmlformats.org/officeDocument/2006/relationships/image" Target="../media/image7.png"/><Relationship Id="rId5" Type="http://schemas.openxmlformats.org/officeDocument/2006/relationships/image" Target="../media/image1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8.png"/><Relationship Id="rId4" Type="http://schemas.openxmlformats.org/officeDocument/2006/relationships/image" Target="../media/image2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1.png"/><Relationship Id="rId4" Type="http://schemas.openxmlformats.org/officeDocument/2006/relationships/image" Target="../media/image20.png"/><Relationship Id="rId5" Type="http://schemas.openxmlformats.org/officeDocument/2006/relationships/image" Target="../media/image1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doi.org/10.1007/s11695-013-1020-1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"/>
          <p:cNvSpPr txBox="1"/>
          <p:nvPr>
            <p:ph type="ctrTitle"/>
          </p:nvPr>
        </p:nvSpPr>
        <p:spPr>
          <a:xfrm>
            <a:off x="5767900" y="690200"/>
            <a:ext cx="5372400" cy="2799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74D81"/>
              </a:buClr>
              <a:buSzPts val="5400"/>
              <a:buFont typeface="Calibri"/>
              <a:buNone/>
            </a:pPr>
            <a:r>
              <a:rPr lang="it-IT" sz="3800"/>
              <a:t>R-RYGBP DA VINCI XI</a:t>
            </a:r>
            <a:r>
              <a:rPr b="0" lang="it-IT" sz="3800"/>
              <a:t>: </a:t>
            </a:r>
            <a:r>
              <a:rPr b="0" i="1" lang="it-IT" sz="3800"/>
              <a:t>ANALISI DELLA LEARNING CURVE DELLA NOSTRA ESPERIENZA MONOCENTRICA</a:t>
            </a:r>
            <a:endParaRPr b="0" i="1" sz="3500"/>
          </a:p>
        </p:txBody>
      </p:sp>
      <p:sp>
        <p:nvSpPr>
          <p:cNvPr id="186" name="Google Shape;186;p1"/>
          <p:cNvSpPr txBox="1"/>
          <p:nvPr>
            <p:ph idx="1" type="subTitle"/>
          </p:nvPr>
        </p:nvSpPr>
        <p:spPr>
          <a:xfrm>
            <a:off x="5749600" y="4347650"/>
            <a:ext cx="5409000" cy="18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30"/>
              <a:buFont typeface="Arial"/>
              <a:buNone/>
            </a:pPr>
            <a:r>
              <a:rPr lang="it-IT" sz="1930"/>
              <a:t>S. Rinaldi</a:t>
            </a:r>
            <a:br>
              <a:rPr lang="it-IT" sz="1930"/>
            </a:br>
            <a:r>
              <a:rPr b="0" lang="it-IT" sz="1930"/>
              <a:t>V. Girardi, J. N. Marin, A. Gonta, M. Gualtierotti, N. Simonotti, L. Morini, G. Ferrari </a:t>
            </a:r>
            <a:endParaRPr b="0" sz="1740"/>
          </a:p>
          <a:p>
            <a:pPr indent="0" lvl="0" marL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330"/>
              <a:buNone/>
            </a:pPr>
            <a:r>
              <a:rPr lang="it-IT" sz="1930"/>
              <a:t>Ospedale Ca' Granda Niguarda Chirurgia Oncologica Mini-Invasiva - Ospedale Busto Arsizio Chirurgia Generale</a:t>
            </a:r>
            <a:endParaRPr sz="174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"/>
          <p:cNvSpPr txBox="1"/>
          <p:nvPr>
            <p:ph idx="4294967295" type="ctrTitle"/>
          </p:nvPr>
        </p:nvSpPr>
        <p:spPr>
          <a:xfrm>
            <a:off x="342975" y="296875"/>
            <a:ext cx="108963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74D81"/>
              </a:buClr>
              <a:buSzPts val="5400"/>
              <a:buFont typeface="Calibri"/>
              <a:buNone/>
            </a:pPr>
            <a:r>
              <a:rPr lang="it-IT" sz="3800">
                <a:solidFill>
                  <a:srgbClr val="003773"/>
                </a:solidFill>
              </a:rPr>
              <a:t>INTRODUZIONE </a:t>
            </a:r>
            <a:r>
              <a:rPr b="0" lang="it-IT" sz="3800">
                <a:solidFill>
                  <a:srgbClr val="003773"/>
                </a:solidFill>
              </a:rPr>
              <a:t>- Nascita di un’idea…</a:t>
            </a:r>
            <a:endParaRPr b="0" i="1" sz="3500">
              <a:solidFill>
                <a:srgbClr val="003773"/>
              </a:solidFill>
            </a:endParaRPr>
          </a:p>
        </p:txBody>
      </p:sp>
      <p:pic>
        <p:nvPicPr>
          <p:cNvPr id="192" name="Google Shape;192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7250" y="1795900"/>
            <a:ext cx="5547579" cy="20812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79607" y="1168800"/>
            <a:ext cx="6645412" cy="20812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7250" y="4239190"/>
            <a:ext cx="6930037" cy="2379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67552" y="3637001"/>
            <a:ext cx="4614967" cy="23796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825468" y="1348812"/>
            <a:ext cx="3079281" cy="42842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fb4228eb27_0_10"/>
          <p:cNvSpPr txBox="1"/>
          <p:nvPr>
            <p:ph idx="4294967295" type="ctrTitle"/>
          </p:nvPr>
        </p:nvSpPr>
        <p:spPr>
          <a:xfrm>
            <a:off x="342975" y="296875"/>
            <a:ext cx="108963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74D81"/>
              </a:buClr>
              <a:buSzPts val="5400"/>
              <a:buFont typeface="Calibri"/>
              <a:buNone/>
            </a:pPr>
            <a:r>
              <a:rPr lang="it-IT" sz="3800">
                <a:solidFill>
                  <a:srgbClr val="003773"/>
                </a:solidFill>
              </a:rPr>
              <a:t>INTRODUZIONE </a:t>
            </a:r>
            <a:r>
              <a:rPr b="0" lang="it-IT" sz="3800">
                <a:solidFill>
                  <a:srgbClr val="003773"/>
                </a:solidFill>
              </a:rPr>
              <a:t>- Stato dell’Arte del R-RYGBP</a:t>
            </a:r>
            <a:endParaRPr b="0" i="1" sz="3500">
              <a:solidFill>
                <a:srgbClr val="003773"/>
              </a:solidFill>
            </a:endParaRPr>
          </a:p>
        </p:txBody>
      </p:sp>
      <p:pic>
        <p:nvPicPr>
          <p:cNvPr id="202" name="Google Shape;202;g3fb4228eb27_0_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6399" y="1059125"/>
            <a:ext cx="4199151" cy="143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g3fb4228eb27_0_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00350" y="918712"/>
            <a:ext cx="3742175" cy="1717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g3fb4228eb27_0_1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18837" y="918713"/>
            <a:ext cx="3601776" cy="1717125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g3fb4228eb27_0_10"/>
          <p:cNvSpPr txBox="1"/>
          <p:nvPr/>
        </p:nvSpPr>
        <p:spPr>
          <a:xfrm>
            <a:off x="434459" y="2874234"/>
            <a:ext cx="11296500" cy="36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74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 chirurgia bariatrica robot-assistita</a:t>
            </a:r>
            <a:r>
              <a:rPr lang="it-IT" sz="174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74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rappresenta un'</a:t>
            </a:r>
            <a:r>
              <a:rPr b="1" lang="it-IT" sz="174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evoluzione dell’approccio tradizionale laparoscopico</a:t>
            </a:r>
            <a:r>
              <a:rPr lang="it-IT" sz="174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; al fine di validarla, </a:t>
            </a:r>
            <a:r>
              <a:rPr lang="it-IT" sz="1740">
                <a:latin typeface="Calibri"/>
                <a:ea typeface="Calibri"/>
                <a:cs typeface="Calibri"/>
                <a:sym typeface="Calibri"/>
              </a:rPr>
              <a:t>la letteratura si è riempita di vari lavori incentrati non solo sui dati di sicurezza delle prime esperienze monocentriche, ma anche</a:t>
            </a:r>
            <a:r>
              <a:rPr lang="it-IT" sz="174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sul confronto tra i due approcci in termini di curva di apprendimento, complicanze e tempi operatori. </a:t>
            </a:r>
            <a:endParaRPr sz="174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it-IT" sz="1740">
                <a:latin typeface="Calibri"/>
                <a:ea typeface="Calibri"/>
                <a:cs typeface="Calibri"/>
                <a:sym typeface="Calibri"/>
              </a:rPr>
              <a:t>Il L-RYGBP </a:t>
            </a:r>
            <a:r>
              <a:rPr lang="it-IT" sz="174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ha una </a:t>
            </a:r>
            <a:r>
              <a:rPr b="1" lang="it-IT" sz="174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learning curve</a:t>
            </a:r>
            <a:r>
              <a:rPr b="1" lang="it-IT" sz="174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 iniziale di circa 100 casi</a:t>
            </a:r>
            <a:r>
              <a:rPr lang="it-IT" sz="174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complicanze precoci al </a:t>
            </a:r>
            <a:r>
              <a:rPr b="1" lang="it-IT" sz="174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10-15%</a:t>
            </a:r>
            <a:r>
              <a:rPr lang="it-IT" sz="174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e tempi operatori medi di </a:t>
            </a:r>
            <a:r>
              <a:rPr b="1" lang="it-IT" sz="174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120-150 minuti</a:t>
            </a:r>
            <a:r>
              <a:rPr lang="it-IT" sz="174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.​</a:t>
            </a:r>
            <a:endParaRPr sz="174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740">
                <a:latin typeface="Calibri"/>
                <a:ea typeface="Calibri"/>
                <a:cs typeface="Calibri"/>
                <a:sym typeface="Calibri"/>
              </a:rPr>
              <a:t>Invece per il R-RYGBP è sono riportati</a:t>
            </a:r>
            <a:r>
              <a:rPr lang="it-IT" sz="174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it-IT" sz="174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bassi tassi di complicanze</a:t>
            </a:r>
            <a:r>
              <a:rPr lang="it-IT" sz="1740">
                <a:latin typeface="Calibri"/>
                <a:ea typeface="Calibri"/>
                <a:cs typeface="Calibri"/>
                <a:sym typeface="Calibri"/>
              </a:rPr>
              <a:t> (2.5-9.4%) </a:t>
            </a:r>
            <a:r>
              <a:rPr b="1" lang="it-IT" sz="174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nei primi 100 casi</a:t>
            </a:r>
            <a:r>
              <a:rPr lang="it-IT" sz="1740">
                <a:latin typeface="Calibri"/>
                <a:ea typeface="Calibri"/>
                <a:cs typeface="Calibri"/>
                <a:sym typeface="Calibri"/>
              </a:rPr>
              <a:t>, con tempi operatori iniziali </a:t>
            </a:r>
            <a:r>
              <a:rPr b="1" lang="it-IT" sz="174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140-238 minuti che calano significativamente dopo 30-50 procedure</a:t>
            </a:r>
            <a:r>
              <a:rPr lang="it-IT" sz="1740">
                <a:latin typeface="Calibri"/>
                <a:ea typeface="Calibri"/>
                <a:cs typeface="Calibri"/>
                <a:sym typeface="Calibri"/>
              </a:rPr>
              <a:t>, anche meno per chirurghi esperti laparoscopici.​</a:t>
            </a:r>
            <a:endParaRPr sz="174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it-IT" sz="1740">
                <a:latin typeface="Calibri"/>
                <a:ea typeface="Calibri"/>
                <a:cs typeface="Calibri"/>
                <a:sym typeface="Calibri"/>
              </a:rPr>
              <a:t>Meta-analisi recenti mostrano inoltre come R-RYGB e L-RYGBP siano </a:t>
            </a:r>
            <a:r>
              <a:rPr b="1" lang="it-IT" sz="174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equivalenti </a:t>
            </a:r>
            <a:r>
              <a:rPr lang="it-IT" sz="1740">
                <a:latin typeface="Calibri"/>
                <a:ea typeface="Calibri"/>
                <a:cs typeface="Calibri"/>
                <a:sym typeface="Calibri"/>
              </a:rPr>
              <a:t>per leak (0.9-1.6%), stenosi (3%) e mortalità, ma con lieve aumento reinterventi (4.4% vs 3.4%) e </a:t>
            </a:r>
            <a:r>
              <a:rPr b="1" lang="it-IT" sz="174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tempi operatori più lunghi</a:t>
            </a:r>
            <a:r>
              <a:rPr lang="it-IT" sz="1740">
                <a:latin typeface="Calibri"/>
                <a:ea typeface="Calibri"/>
                <a:cs typeface="Calibri"/>
                <a:sym typeface="Calibri"/>
              </a:rPr>
              <a:t> per R-RYGBP.</a:t>
            </a:r>
            <a:endParaRPr sz="174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fb4228eb27_0_34"/>
          <p:cNvSpPr txBox="1"/>
          <p:nvPr>
            <p:ph idx="4294967295" type="ctrTitle"/>
          </p:nvPr>
        </p:nvSpPr>
        <p:spPr>
          <a:xfrm>
            <a:off x="342975" y="296875"/>
            <a:ext cx="108963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74D81"/>
              </a:buClr>
              <a:buSzPts val="5400"/>
              <a:buFont typeface="Calibri"/>
              <a:buNone/>
            </a:pPr>
            <a:r>
              <a:rPr lang="it-IT" sz="3800">
                <a:solidFill>
                  <a:srgbClr val="003773"/>
                </a:solidFill>
              </a:rPr>
              <a:t>INTRODUZIONE </a:t>
            </a:r>
            <a:r>
              <a:rPr b="0" lang="it-IT" sz="3800">
                <a:solidFill>
                  <a:srgbClr val="003773"/>
                </a:solidFill>
              </a:rPr>
              <a:t>- Stato dell’Arte del R-RYGBP</a:t>
            </a:r>
            <a:endParaRPr b="0" i="1" sz="3500">
              <a:solidFill>
                <a:srgbClr val="003773"/>
              </a:solidFill>
            </a:endParaRPr>
          </a:p>
        </p:txBody>
      </p:sp>
      <p:pic>
        <p:nvPicPr>
          <p:cNvPr id="211" name="Google Shape;211;g3fb4228eb27_0_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2975" y="1139425"/>
            <a:ext cx="5117774" cy="254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g3fb4228eb27_0_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2966" y="4434964"/>
            <a:ext cx="5283460" cy="2018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g3fb4228eb27_0_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38233" y="4434975"/>
            <a:ext cx="5287267" cy="2018225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g3fb4228eb27_0_34"/>
          <p:cNvSpPr txBox="1"/>
          <p:nvPr/>
        </p:nvSpPr>
        <p:spPr>
          <a:xfrm>
            <a:off x="5974600" y="1229875"/>
            <a:ext cx="5850900" cy="28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74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Nella letteratura più recente i risultati, specialmente per il RYGBP, della robotica sono non solo sicuri, ma </a:t>
            </a:r>
            <a:r>
              <a:rPr b="1" lang="it-IT" sz="174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migliori</a:t>
            </a:r>
            <a:r>
              <a:rPr lang="it-IT" sz="174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della laparoscopia in alcuni ambiti</a:t>
            </a:r>
            <a:endParaRPr sz="174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4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it-IT" sz="174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Tempi operatori più lunghi ma perdite ematiche inferiori</a:t>
            </a:r>
            <a:endParaRPr b="1" sz="174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4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74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Riduzione progressiva dei </a:t>
            </a:r>
            <a:r>
              <a:rPr b="1" lang="it-IT" sz="174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costi</a:t>
            </a:r>
            <a:endParaRPr b="1" sz="174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4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74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Vantaggio in termini di morbilità soprattuto per le procedure </a:t>
            </a:r>
            <a:r>
              <a:rPr b="1" lang="it-IT" sz="174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conversione</a:t>
            </a:r>
            <a:endParaRPr b="1" sz="174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3fb4228eb27_0_42"/>
          <p:cNvSpPr txBox="1"/>
          <p:nvPr>
            <p:ph idx="4294967295" type="ctrTitle"/>
          </p:nvPr>
        </p:nvSpPr>
        <p:spPr>
          <a:xfrm>
            <a:off x="342975" y="296875"/>
            <a:ext cx="108963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74D81"/>
              </a:buClr>
              <a:buSzPts val="5400"/>
              <a:buFont typeface="Calibri"/>
              <a:buNone/>
            </a:pPr>
            <a:r>
              <a:rPr lang="it-IT" sz="3800">
                <a:solidFill>
                  <a:srgbClr val="003773"/>
                </a:solidFill>
              </a:rPr>
              <a:t>OBIETTIVI DELLO STUDIO</a:t>
            </a:r>
            <a:endParaRPr b="0" i="1" sz="3500">
              <a:solidFill>
                <a:srgbClr val="003773"/>
              </a:solidFill>
            </a:endParaRPr>
          </a:p>
        </p:txBody>
      </p:sp>
      <p:grpSp>
        <p:nvGrpSpPr>
          <p:cNvPr id="220" name="Google Shape;220;g3fb4228eb27_0_42"/>
          <p:cNvGrpSpPr/>
          <p:nvPr/>
        </p:nvGrpSpPr>
        <p:grpSpPr>
          <a:xfrm>
            <a:off x="342975" y="1704523"/>
            <a:ext cx="5666100" cy="3811178"/>
            <a:chOff x="447750" y="1598300"/>
            <a:chExt cx="5666100" cy="4023625"/>
          </a:xfrm>
        </p:grpSpPr>
        <p:sp>
          <p:nvSpPr>
            <p:cNvPr id="221" name="Google Shape;221;g3fb4228eb27_0_42"/>
            <p:cNvSpPr txBox="1"/>
            <p:nvPr/>
          </p:nvSpPr>
          <p:spPr>
            <a:xfrm>
              <a:off x="447750" y="1598300"/>
              <a:ext cx="5666100" cy="1737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just">
                <a:lnSpc>
                  <a:spcPct val="115000"/>
                </a:lnSpc>
                <a:spcBef>
                  <a:spcPts val="0"/>
                </a:spcBef>
                <a:spcAft>
                  <a:spcPts val="1200"/>
                </a:spcAft>
                <a:buNone/>
              </a:pPr>
              <a:r>
                <a:rPr i="1" lang="it-IT" sz="1740">
                  <a:solidFill>
                    <a:schemeClr val="accent3"/>
                  </a:solidFill>
                  <a:latin typeface="Calibri"/>
                  <a:ea typeface="Calibri"/>
                  <a:cs typeface="Calibri"/>
                  <a:sym typeface="Calibri"/>
                </a:rPr>
                <a:t>PRIMARIO</a:t>
              </a:r>
              <a:r>
                <a:rPr lang="it-IT" sz="1740">
                  <a:latin typeface="Calibri"/>
                  <a:ea typeface="Calibri"/>
                  <a:cs typeface="Calibri"/>
                  <a:sym typeface="Calibri"/>
                </a:rPr>
                <a:t>: Valutare la </a:t>
              </a:r>
              <a:r>
                <a:rPr b="1" lang="it-IT" sz="1740">
                  <a:solidFill>
                    <a:schemeClr val="accent3"/>
                  </a:solidFill>
                  <a:latin typeface="Calibri"/>
                  <a:ea typeface="Calibri"/>
                  <a:cs typeface="Calibri"/>
                  <a:sym typeface="Calibri"/>
                </a:rPr>
                <a:t>sicurezza </a:t>
              </a:r>
              <a:r>
                <a:rPr lang="it-IT" sz="1740">
                  <a:latin typeface="Calibri"/>
                  <a:ea typeface="Calibri"/>
                  <a:cs typeface="Calibri"/>
                  <a:sym typeface="Calibri"/>
                </a:rPr>
                <a:t>(complicanze precoci e tardive) e l'</a:t>
              </a:r>
              <a:r>
                <a:rPr b="1" lang="it-IT" sz="1740">
                  <a:solidFill>
                    <a:schemeClr val="accent3"/>
                  </a:solidFill>
                  <a:latin typeface="Calibri"/>
                  <a:ea typeface="Calibri"/>
                  <a:cs typeface="Calibri"/>
                  <a:sym typeface="Calibri"/>
                </a:rPr>
                <a:t>efficienza</a:t>
              </a:r>
              <a:r>
                <a:rPr lang="it-IT" sz="1740">
                  <a:latin typeface="Calibri"/>
                  <a:ea typeface="Calibri"/>
                  <a:cs typeface="Calibri"/>
                  <a:sym typeface="Calibri"/>
                </a:rPr>
                <a:t> operatoria (tempi chirurgici) nei primi casi consecutivi di R-RYGBP con sistema Da Vinci Xi nel nostro centro ospedaliero </a:t>
              </a:r>
              <a:r>
                <a:rPr lang="it-IT" sz="184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con dati laparoscopici e robotici da letteratura</a:t>
              </a:r>
              <a:endParaRPr sz="174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Google Shape;222;g3fb4228eb27_0_42"/>
            <p:cNvSpPr txBox="1"/>
            <p:nvPr/>
          </p:nvSpPr>
          <p:spPr>
            <a:xfrm>
              <a:off x="447750" y="3939825"/>
              <a:ext cx="5666100" cy="1682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just">
                <a:lnSpc>
                  <a:spcPct val="115000"/>
                </a:lnSpc>
                <a:spcBef>
                  <a:spcPts val="0"/>
                </a:spcBef>
                <a:spcAft>
                  <a:spcPts val="1200"/>
                </a:spcAft>
                <a:buNone/>
              </a:pPr>
              <a:r>
                <a:rPr i="1" lang="it-IT" sz="1740">
                  <a:solidFill>
                    <a:schemeClr val="accent3"/>
                  </a:solidFill>
                  <a:latin typeface="Calibri"/>
                  <a:ea typeface="Calibri"/>
                  <a:cs typeface="Calibri"/>
                  <a:sym typeface="Calibri"/>
                </a:rPr>
                <a:t>SECONDARIO</a:t>
              </a:r>
              <a:r>
                <a:rPr lang="it-IT" sz="1740">
                  <a:latin typeface="Calibri"/>
                  <a:ea typeface="Calibri"/>
                  <a:cs typeface="Calibri"/>
                  <a:sym typeface="Calibri"/>
                </a:rPr>
                <a:t>:</a:t>
              </a:r>
              <a:r>
                <a:rPr lang="it-IT" sz="184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caratterizzare la </a:t>
              </a:r>
              <a:r>
                <a:rPr b="1" lang="it-IT" sz="1840">
                  <a:solidFill>
                    <a:schemeClr val="accent3"/>
                  </a:solidFill>
                  <a:latin typeface="Calibri"/>
                  <a:ea typeface="Calibri"/>
                  <a:cs typeface="Calibri"/>
                  <a:sym typeface="Calibri"/>
                </a:rPr>
                <a:t>curva di apprendimento</a:t>
              </a:r>
              <a:r>
                <a:rPr lang="it-IT" sz="184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mediante analisi dei tempi operatori nelle fasi iniziale (casi 1-34), intermedia (35-68) e avanzata (69-101) per il nostro centro, e anche per </a:t>
              </a:r>
              <a:r>
                <a:rPr b="1" lang="it-IT" sz="1840">
                  <a:solidFill>
                    <a:schemeClr val="accent3"/>
                  </a:solidFill>
                  <a:latin typeface="Calibri"/>
                  <a:ea typeface="Calibri"/>
                  <a:cs typeface="Calibri"/>
                  <a:sym typeface="Calibri"/>
                </a:rPr>
                <a:t>singolo operatore</a:t>
              </a:r>
              <a:r>
                <a:rPr lang="it-IT" sz="184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(33 casi)</a:t>
              </a:r>
              <a:endParaRPr sz="1740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23" name="Google Shape;223;g3fb4228eb27_0_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93600" y="1598300"/>
            <a:ext cx="5554325" cy="4023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3fb4228eb27_0_53"/>
          <p:cNvSpPr txBox="1"/>
          <p:nvPr>
            <p:ph idx="4294967295" type="ctrTitle"/>
          </p:nvPr>
        </p:nvSpPr>
        <p:spPr>
          <a:xfrm>
            <a:off x="342975" y="296875"/>
            <a:ext cx="108963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74D81"/>
              </a:buClr>
              <a:buSzPts val="5400"/>
              <a:buFont typeface="Calibri"/>
              <a:buNone/>
            </a:pPr>
            <a:r>
              <a:rPr lang="it-IT" sz="3800">
                <a:solidFill>
                  <a:srgbClr val="003773"/>
                </a:solidFill>
              </a:rPr>
              <a:t>METODI</a:t>
            </a:r>
            <a:endParaRPr b="0" i="1" sz="3500">
              <a:solidFill>
                <a:srgbClr val="003773"/>
              </a:solidFill>
            </a:endParaRPr>
          </a:p>
        </p:txBody>
      </p:sp>
      <p:sp>
        <p:nvSpPr>
          <p:cNvPr id="229" name="Google Shape;229;g3fb4228eb27_0_53"/>
          <p:cNvSpPr txBox="1"/>
          <p:nvPr/>
        </p:nvSpPr>
        <p:spPr>
          <a:xfrm>
            <a:off x="434450" y="1521750"/>
            <a:ext cx="6064800" cy="3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it-IT" sz="174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Analisi Descrittiva Monocentrica</a:t>
            </a:r>
            <a:r>
              <a:rPr lang="it-IT" sz="1740"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b="1" lang="it-IT" sz="184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Studio osservazionale retrospettivo</a:t>
            </a:r>
            <a:r>
              <a:rPr b="1" lang="it-IT" sz="184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84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sui </a:t>
            </a:r>
            <a:r>
              <a:rPr b="1" lang="it-IT" sz="184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primi casi consecutivi di R-RYGBP</a:t>
            </a:r>
            <a:r>
              <a:rPr lang="it-IT" sz="184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(eseguito </a:t>
            </a:r>
            <a:r>
              <a:rPr lang="it-IT" sz="184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esclusivamente </a:t>
            </a:r>
            <a:r>
              <a:rPr lang="it-IT" sz="184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 piattaforma </a:t>
            </a:r>
            <a:r>
              <a:rPr lang="it-IT" sz="184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Da Vinci Xi</a:t>
            </a:r>
            <a:r>
              <a:rPr lang="it-IT" sz="184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presso U.O. Chirurgia Generale, ASST Grande Ospedale Metropolitano Niguarda, Milano, da gennaio 2022 a dicembre 2025</a:t>
            </a:r>
            <a:endParaRPr sz="184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4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b="1" lang="it-IT" sz="184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Popolazione e Criteri di Inclusione</a:t>
            </a:r>
            <a:endParaRPr b="1" sz="184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544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40"/>
              <a:buFont typeface="Calibri"/>
              <a:buChar char="-"/>
            </a:pPr>
            <a:r>
              <a:rPr lang="it-IT" sz="184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Pazienti ≥18 anni, BMI ≥40 kg/m² (o ≥35 con comorbidità)</a:t>
            </a:r>
            <a:endParaRPr sz="184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544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40"/>
              <a:buFont typeface="Calibri"/>
              <a:buChar char="-"/>
            </a:pPr>
            <a:r>
              <a:rPr lang="it-IT" sz="184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Procedure primarie e secondarie di R-RYGB eseguite con Da Vinci Xi</a:t>
            </a:r>
            <a:endParaRPr sz="174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0" name="Google Shape;230;g3fb4228eb27_0_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53700" y="1352175"/>
            <a:ext cx="4343400" cy="434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fb4228eb27_0_63"/>
          <p:cNvSpPr txBox="1"/>
          <p:nvPr>
            <p:ph idx="4294967295" type="ctrTitle"/>
          </p:nvPr>
        </p:nvSpPr>
        <p:spPr>
          <a:xfrm>
            <a:off x="342975" y="296875"/>
            <a:ext cx="108963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74D81"/>
              </a:buClr>
              <a:buSzPts val="5400"/>
              <a:buFont typeface="Calibri"/>
              <a:buNone/>
            </a:pPr>
            <a:r>
              <a:rPr lang="it-IT" sz="3800">
                <a:solidFill>
                  <a:srgbClr val="003773"/>
                </a:solidFill>
              </a:rPr>
              <a:t>RISULTATI</a:t>
            </a:r>
            <a:endParaRPr b="0" i="1" sz="3500">
              <a:solidFill>
                <a:srgbClr val="003773"/>
              </a:solidFill>
            </a:endParaRPr>
          </a:p>
        </p:txBody>
      </p:sp>
      <p:sp>
        <p:nvSpPr>
          <p:cNvPr id="236" name="Google Shape;236;g3fb4228eb27_0_63"/>
          <p:cNvSpPr txBox="1"/>
          <p:nvPr/>
        </p:nvSpPr>
        <p:spPr>
          <a:xfrm>
            <a:off x="1759713" y="980525"/>
            <a:ext cx="78840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it-IT" sz="200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Caratteristiche cliniche demografiche - variabili categoriche (%) e numeriche</a:t>
            </a:r>
            <a:endParaRPr i="1" sz="20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37" name="Google Shape;237;g3fb4228eb27_0_63"/>
          <p:cNvGraphicFramePr/>
          <p:nvPr/>
        </p:nvGraphicFramePr>
        <p:xfrm>
          <a:off x="1018825" y="1438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{FBD38205-4681-4E88-90D2-DEE37837AF24}</a:tableStyleId>
              </a:tblPr>
              <a:tblGrid>
                <a:gridCol w="2153400"/>
                <a:gridCol w="2669900"/>
                <a:gridCol w="3580275"/>
                <a:gridCol w="1750775"/>
              </a:tblGrid>
              <a:tr h="823125">
                <a:tc gridSpan="4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t-IT" sz="2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SESSO</a:t>
                      </a:r>
                      <a:endParaRPr b="1" sz="2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37:0:0"/>
                      </a:ext>
                    </a:extLst>
                  </a:tcPr>
                </a:tc>
                <a:tc hMerge="1"/>
                <a:tc hMerge="1"/>
                <a:tc hMerge="1"/>
              </a:tr>
              <a:tr h="8231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t-IT" sz="2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MASCHILE</a:t>
                      </a:r>
                      <a:endParaRPr b="1" sz="2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37:1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19</a:t>
                      </a:r>
                      <a:endParaRPr sz="2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37:1:1"/>
                      </a:ext>
                    </a:extLst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18,81188119</a:t>
                      </a:r>
                      <a:endParaRPr sz="2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37:1:2"/>
                      </a:ext>
                    </a:extLst>
                  </a:tcPr>
                </a:tc>
                <a:tc hMerge="1"/>
              </a:tr>
              <a:tr h="8231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t-IT" sz="2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FEMMINILE</a:t>
                      </a:r>
                      <a:endParaRPr b="1" sz="2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37:2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82</a:t>
                      </a:r>
                      <a:endParaRPr sz="2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37:2:1"/>
                      </a:ext>
                    </a:extLst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81,18811881</a:t>
                      </a:r>
                      <a:endParaRPr sz="2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37:2:2"/>
                      </a:ext>
                    </a:extLst>
                  </a:tcPr>
                </a:tc>
                <a:tc hMerge="1"/>
              </a:tr>
            </a:tbl>
          </a:graphicData>
        </a:graphic>
      </p:graphicFrame>
      <p:graphicFrame>
        <p:nvGraphicFramePr>
          <p:cNvPr id="238" name="Google Shape;238;g3fb4228eb27_0_63"/>
          <p:cNvGraphicFramePr/>
          <p:nvPr/>
        </p:nvGraphicFramePr>
        <p:xfrm>
          <a:off x="1018825" y="40502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{FBD38205-4681-4E88-90D2-DEE37837AF24}</a:tableStyleId>
              </a:tblPr>
              <a:tblGrid>
                <a:gridCol w="3384775"/>
                <a:gridCol w="3384775"/>
                <a:gridCol w="3384775"/>
              </a:tblGrid>
              <a:tr h="8009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38:0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t-IT" sz="2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MEDIA±DS</a:t>
                      </a:r>
                      <a:endParaRPr b="1" sz="2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38:0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t-IT" sz="2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RANGE</a:t>
                      </a:r>
                      <a:endParaRPr b="1" sz="2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38:0:2"/>
                      </a:ext>
                    </a:extLst>
                  </a:tcPr>
                </a:tc>
              </a:tr>
              <a:tr h="8009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t-IT" sz="2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ETA'</a:t>
                      </a:r>
                      <a:endParaRPr b="1" sz="2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38:1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48,88±9,90</a:t>
                      </a:r>
                      <a:endParaRPr sz="2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38:1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26-70</a:t>
                      </a:r>
                      <a:endParaRPr sz="2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38:1:2"/>
                      </a:ext>
                    </a:extLst>
                  </a:tcPr>
                </a:tc>
              </a:tr>
              <a:tr h="8009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t-IT" sz="2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BMI</a:t>
                      </a:r>
                      <a:endParaRPr b="1" sz="2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38:2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42,46±6,29</a:t>
                      </a:r>
                      <a:endParaRPr sz="2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38:2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20,7-56,7</a:t>
                      </a:r>
                      <a:endParaRPr sz="2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38:2:2"/>
                      </a:ext>
                    </a:extLst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3fb4228eb27_0_72"/>
          <p:cNvSpPr txBox="1"/>
          <p:nvPr>
            <p:ph idx="4294967295" type="ctrTitle"/>
          </p:nvPr>
        </p:nvSpPr>
        <p:spPr>
          <a:xfrm>
            <a:off x="342975" y="296875"/>
            <a:ext cx="108963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74D81"/>
              </a:buClr>
              <a:buSzPts val="5400"/>
              <a:buFont typeface="Calibri"/>
              <a:buNone/>
            </a:pPr>
            <a:r>
              <a:rPr lang="it-IT" sz="3800">
                <a:solidFill>
                  <a:srgbClr val="003773"/>
                </a:solidFill>
              </a:rPr>
              <a:t>RISULTATI</a:t>
            </a:r>
            <a:endParaRPr b="0" i="1" sz="3500">
              <a:solidFill>
                <a:srgbClr val="003773"/>
              </a:solidFill>
            </a:endParaRPr>
          </a:p>
        </p:txBody>
      </p:sp>
      <p:sp>
        <p:nvSpPr>
          <p:cNvPr id="244" name="Google Shape;244;g3fb4228eb27_0_72"/>
          <p:cNvSpPr txBox="1"/>
          <p:nvPr/>
        </p:nvSpPr>
        <p:spPr>
          <a:xfrm>
            <a:off x="1759713" y="980525"/>
            <a:ext cx="78840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it-IT" sz="200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Caratteristiche cliniche demografiche - variabili categoriche (%) e numeriche</a:t>
            </a:r>
            <a:endParaRPr i="1" sz="20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45" name="Google Shape;245;g3fb4228eb27_0_72"/>
          <p:cNvGraphicFramePr/>
          <p:nvPr/>
        </p:nvGraphicFramePr>
        <p:xfrm>
          <a:off x="1327825" y="14868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{FBD38205-4681-4E88-90D2-DEE37837AF24}</a:tableStyleId>
              </a:tblPr>
              <a:tblGrid>
                <a:gridCol w="2292175"/>
                <a:gridCol w="2905250"/>
                <a:gridCol w="2114650"/>
                <a:gridCol w="1781250"/>
              </a:tblGrid>
              <a:tr h="826050">
                <a:tc row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t-IT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DMT2</a:t>
                      </a:r>
                      <a:endParaRPr b="1"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45:0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t-IT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ASSENTE</a:t>
                      </a:r>
                      <a:endParaRPr b="1"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45:0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t-IT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COMPENSATO</a:t>
                      </a:r>
                      <a:endParaRPr b="1"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45:0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t-IT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SCOMPENSATO</a:t>
                      </a:r>
                      <a:endParaRPr b="1"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45:0:3"/>
                      </a:ext>
                    </a:extLst>
                  </a:tcPr>
                </a:tc>
              </a:tr>
              <a:tr h="554575"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85,14</a:t>
                      </a:r>
                      <a:endParaRPr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45:1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11,88</a:t>
                      </a:r>
                      <a:endParaRPr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45:1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2,97</a:t>
                      </a:r>
                      <a:endParaRPr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45:1:3"/>
                      </a:ext>
                    </a:extLst>
                  </a:tcPr>
                </a:tc>
              </a:tr>
            </a:tbl>
          </a:graphicData>
        </a:graphic>
      </p:graphicFrame>
      <p:graphicFrame>
        <p:nvGraphicFramePr>
          <p:cNvPr id="246" name="Google Shape;246;g3fb4228eb27_0_72"/>
          <p:cNvGraphicFramePr/>
          <p:nvPr/>
        </p:nvGraphicFramePr>
        <p:xfrm>
          <a:off x="1327838" y="309362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{FBD38205-4681-4E88-90D2-DEE37837AF24}</a:tableStyleId>
              </a:tblPr>
              <a:tblGrid>
                <a:gridCol w="2330150"/>
                <a:gridCol w="2889025"/>
                <a:gridCol w="2102850"/>
                <a:gridCol w="1771300"/>
              </a:tblGrid>
              <a:tr h="818150">
                <a:tc row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t-IT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IPERTENSIONE</a:t>
                      </a:r>
                      <a:endParaRPr b="1"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46:0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t-IT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ASSENTE</a:t>
                      </a:r>
                      <a:endParaRPr b="1"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46:0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t-IT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 TERAPIA CON 0 O 1 FARMACO</a:t>
                      </a:r>
                      <a:endParaRPr b="1"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46:0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t-IT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 TERAPIA CON 2+ O PIU' FARMACI</a:t>
                      </a:r>
                      <a:endParaRPr b="1"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46:0:3"/>
                      </a:ext>
                    </a:extLst>
                  </a:tcPr>
                </a:tc>
              </a:tr>
              <a:tr h="562475"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61,38</a:t>
                      </a:r>
                      <a:endParaRPr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46:1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29,7</a:t>
                      </a:r>
                      <a:endParaRPr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46:1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7,92</a:t>
                      </a:r>
                      <a:endParaRPr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46:1:3"/>
                      </a:ext>
                    </a:extLst>
                  </a:tcPr>
                </a:tc>
              </a:tr>
            </a:tbl>
          </a:graphicData>
        </a:graphic>
      </p:graphicFrame>
      <p:graphicFrame>
        <p:nvGraphicFramePr>
          <p:cNvPr id="247" name="Google Shape;247;g3fb4228eb27_0_72"/>
          <p:cNvGraphicFramePr/>
          <p:nvPr/>
        </p:nvGraphicFramePr>
        <p:xfrm>
          <a:off x="1327825" y="49768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{FBD38205-4681-4E88-90D2-DEE37837AF24}</a:tableStyleId>
              </a:tblPr>
              <a:tblGrid>
                <a:gridCol w="1939225"/>
                <a:gridCol w="2404375"/>
                <a:gridCol w="3224175"/>
                <a:gridCol w="1525575"/>
              </a:tblGrid>
              <a:tr h="690325">
                <a:tc row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t-IT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OSAS</a:t>
                      </a:r>
                      <a:endParaRPr b="1"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47:0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t-IT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ASSENTE</a:t>
                      </a:r>
                      <a:endParaRPr b="1"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47:0:1"/>
                      </a:ext>
                    </a:extLst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t-IT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PRESENTE</a:t>
                      </a:r>
                      <a:endParaRPr b="1"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47:0:2"/>
                      </a:ext>
                    </a:extLst>
                  </a:tcPr>
                </a:tc>
                <a:tc hMerge="1"/>
              </a:tr>
              <a:tr h="690325"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81,19</a:t>
                      </a:r>
                      <a:endParaRPr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47:1:1"/>
                      </a:ext>
                    </a:extLst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18,81</a:t>
                      </a:r>
                      <a:endParaRPr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47:1:2"/>
                      </a:ext>
                    </a:extLst>
                  </a:tcPr>
                </a:tc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3fb4228eb27_0_83"/>
          <p:cNvSpPr txBox="1"/>
          <p:nvPr>
            <p:ph idx="4294967295" type="ctrTitle"/>
          </p:nvPr>
        </p:nvSpPr>
        <p:spPr>
          <a:xfrm>
            <a:off x="342975" y="296875"/>
            <a:ext cx="108963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74D81"/>
              </a:buClr>
              <a:buSzPts val="5400"/>
              <a:buFont typeface="Calibri"/>
              <a:buNone/>
            </a:pPr>
            <a:r>
              <a:rPr lang="it-IT" sz="3800">
                <a:solidFill>
                  <a:srgbClr val="003773"/>
                </a:solidFill>
              </a:rPr>
              <a:t>RISULTATI</a:t>
            </a:r>
            <a:endParaRPr b="0" i="1" sz="3500">
              <a:solidFill>
                <a:srgbClr val="003773"/>
              </a:solidFill>
            </a:endParaRPr>
          </a:p>
        </p:txBody>
      </p:sp>
      <p:sp>
        <p:nvSpPr>
          <p:cNvPr id="253" name="Google Shape;253;g3fb4228eb27_0_83"/>
          <p:cNvSpPr txBox="1"/>
          <p:nvPr/>
        </p:nvSpPr>
        <p:spPr>
          <a:xfrm>
            <a:off x="1759713" y="980525"/>
            <a:ext cx="78840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i="1" lang="it-IT" sz="200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Caratteristiche chirurgiche</a:t>
            </a:r>
            <a:endParaRPr i="1" sz="20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54" name="Google Shape;254;g3fb4228eb27_0_83"/>
          <p:cNvGraphicFramePr/>
          <p:nvPr/>
        </p:nvGraphicFramePr>
        <p:xfrm>
          <a:off x="1000125" y="15210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{FBD38205-4681-4E88-90D2-DEE37837AF24}</a:tableStyleId>
              </a:tblPr>
              <a:tblGrid>
                <a:gridCol w="3390900"/>
                <a:gridCol w="3390900"/>
                <a:gridCol w="3390900"/>
              </a:tblGrid>
              <a:tr h="5556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t-IT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REDO</a:t>
                      </a:r>
                      <a:endParaRPr b="1"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54:0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24</a:t>
                      </a:r>
                      <a:endParaRPr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54:0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23,76</a:t>
                      </a:r>
                      <a:endParaRPr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54:0:2"/>
                      </a:ext>
                    </a:extLst>
                  </a:tcPr>
                </a:tc>
              </a:tr>
              <a:tr h="5556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t-IT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Intervento associato</a:t>
                      </a:r>
                      <a:endParaRPr b="1"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54:1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23</a:t>
                      </a:r>
                      <a:endParaRPr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54:1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23,53</a:t>
                      </a:r>
                      <a:endParaRPr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54:1:2"/>
                      </a:ext>
                    </a:extLst>
                  </a:tcPr>
                </a:tc>
              </a:tr>
              <a:tr h="5556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t-IT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Colecistectomia</a:t>
                      </a:r>
                      <a:endParaRPr b="1"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54:2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</a:t>
                      </a:r>
                      <a:endParaRPr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54:2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43,48</a:t>
                      </a:r>
                      <a:endParaRPr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54:2:2"/>
                      </a:ext>
                    </a:extLst>
                  </a:tcPr>
                </a:tc>
              </a:tr>
            </a:tbl>
          </a:graphicData>
        </a:graphic>
      </p:graphicFrame>
      <p:graphicFrame>
        <p:nvGraphicFramePr>
          <p:cNvPr id="255" name="Google Shape;255;g3fb4228eb27_0_83"/>
          <p:cNvGraphicFramePr/>
          <p:nvPr/>
        </p:nvGraphicFramePr>
        <p:xfrm>
          <a:off x="1000125" y="365157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{FBD38205-4681-4E88-90D2-DEE37837AF24}</a:tableStyleId>
              </a:tblPr>
              <a:tblGrid>
                <a:gridCol w="3390900"/>
                <a:gridCol w="3390900"/>
                <a:gridCol w="3390900"/>
              </a:tblGrid>
              <a:tr h="471425">
                <a:tc row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t-IT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TEMPO CHIRURGICO</a:t>
                      </a:r>
                      <a:endParaRPr b="1"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55:0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t-IT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MEDIA±DS</a:t>
                      </a:r>
                      <a:endParaRPr b="1"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55:0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t-IT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RANGE</a:t>
                      </a:r>
                      <a:endParaRPr b="1"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55:0:2"/>
                      </a:ext>
                    </a:extLst>
                  </a:tcPr>
                </a:tc>
              </a:tr>
              <a:tr h="485725"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208±63</a:t>
                      </a:r>
                      <a:endParaRPr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55:1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122-553</a:t>
                      </a:r>
                      <a:endParaRPr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55:1:2"/>
                      </a:ext>
                    </a:extLst>
                  </a:tcPr>
                </a:tc>
              </a:tr>
            </a:tbl>
          </a:graphicData>
        </a:graphic>
      </p:graphicFrame>
      <p:graphicFrame>
        <p:nvGraphicFramePr>
          <p:cNvPr id="256" name="Google Shape;256;g3fb4228eb27_0_83"/>
          <p:cNvGraphicFramePr/>
          <p:nvPr/>
        </p:nvGraphicFramePr>
        <p:xfrm>
          <a:off x="1000113" y="519492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{FBD38205-4681-4E88-90D2-DEE37837AF24}</a:tableStyleId>
              </a:tblPr>
              <a:tblGrid>
                <a:gridCol w="2076925"/>
                <a:gridCol w="2076925"/>
                <a:gridCol w="2076925"/>
                <a:gridCol w="1865025"/>
                <a:gridCol w="2076925"/>
              </a:tblGrid>
              <a:tr h="533725">
                <a:tc row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t-IT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PERDITE EMATICHE</a:t>
                      </a:r>
                      <a:endParaRPr b="1"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56:0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t-IT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&lt;</a:t>
                      </a:r>
                      <a:r>
                        <a:rPr b="1" lang="it-IT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25mL</a:t>
                      </a:r>
                      <a:endParaRPr b="1"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56:0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t-IT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25-100mL</a:t>
                      </a:r>
                      <a:endParaRPr b="1"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56:0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t-IT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&gt; 100mL</a:t>
                      </a:r>
                      <a:endParaRPr b="1"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56:0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t-IT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RANGE</a:t>
                      </a:r>
                      <a:endParaRPr b="1"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56:0:4"/>
                      </a:ext>
                    </a:extLst>
                  </a:tcPr>
                </a:tc>
              </a:tr>
              <a:tr h="533725"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50,50%</a:t>
                      </a:r>
                      <a:endParaRPr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56:1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46,54%</a:t>
                      </a:r>
                      <a:endParaRPr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56:1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2,96%</a:t>
                      </a:r>
                      <a:endParaRPr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56:1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10-250</a:t>
                      </a:r>
                      <a:endParaRPr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56:1:4"/>
                      </a:ext>
                    </a:extLst>
                  </a:tcPr>
                </a:tc>
              </a:tr>
            </a:tbl>
          </a:graphicData>
        </a:graphic>
      </p:graphicFrame>
      <p:sp>
        <p:nvSpPr>
          <p:cNvPr id="257" name="Google Shape;257;g3fb4228eb27_0_83"/>
          <p:cNvSpPr/>
          <p:nvPr/>
        </p:nvSpPr>
        <p:spPr>
          <a:xfrm>
            <a:off x="5223250" y="3548625"/>
            <a:ext cx="1767600" cy="11697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3fb4228eb27_0_96"/>
          <p:cNvSpPr txBox="1"/>
          <p:nvPr>
            <p:ph idx="4294967295" type="ctrTitle"/>
          </p:nvPr>
        </p:nvSpPr>
        <p:spPr>
          <a:xfrm>
            <a:off x="342975" y="296875"/>
            <a:ext cx="108963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74D81"/>
              </a:buClr>
              <a:buSzPts val="5400"/>
              <a:buFont typeface="Calibri"/>
              <a:buNone/>
            </a:pPr>
            <a:r>
              <a:rPr lang="it-IT" sz="3800">
                <a:solidFill>
                  <a:srgbClr val="003773"/>
                </a:solidFill>
              </a:rPr>
              <a:t>RISULTATI</a:t>
            </a:r>
            <a:endParaRPr b="0" i="1" sz="3500">
              <a:solidFill>
                <a:srgbClr val="003773"/>
              </a:solidFill>
            </a:endParaRPr>
          </a:p>
        </p:txBody>
      </p:sp>
      <p:sp>
        <p:nvSpPr>
          <p:cNvPr id="263" name="Google Shape;263;g3fb4228eb27_0_96"/>
          <p:cNvSpPr txBox="1"/>
          <p:nvPr/>
        </p:nvSpPr>
        <p:spPr>
          <a:xfrm>
            <a:off x="1759713" y="980525"/>
            <a:ext cx="78840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i="1" lang="it-IT" sz="200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Variabili postoperatorie</a:t>
            </a:r>
            <a:endParaRPr i="1" sz="20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64" name="Google Shape;264;g3fb4228eb27_0_96"/>
          <p:cNvGraphicFramePr/>
          <p:nvPr/>
        </p:nvGraphicFramePr>
        <p:xfrm>
          <a:off x="892500" y="14868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{FBD38205-4681-4E88-90D2-DEE37837AF24}</a:tableStyleId>
              </a:tblPr>
              <a:tblGrid>
                <a:gridCol w="3448925"/>
                <a:gridCol w="3448925"/>
                <a:gridCol w="3448925"/>
              </a:tblGrid>
              <a:tr h="613150">
                <a:tc row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t-IT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TEMPO DI DEGENZA</a:t>
                      </a:r>
                      <a:endParaRPr b="1"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64:0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t-IT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MEDIA±DS</a:t>
                      </a:r>
                      <a:endParaRPr b="1"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64:0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t-IT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RANGE</a:t>
                      </a:r>
                      <a:endParaRPr b="1"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64:0:2"/>
                      </a:ext>
                    </a:extLst>
                  </a:tcPr>
                </a:tc>
              </a:tr>
              <a:tr h="613150"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3,77±2,34</a:t>
                      </a:r>
                      <a:endParaRPr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64:1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2-21</a:t>
                      </a:r>
                      <a:endParaRPr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64:1:2"/>
                      </a:ext>
                    </a:extLst>
                  </a:tcPr>
                </a:tc>
              </a:tr>
            </a:tbl>
          </a:graphicData>
        </a:graphic>
      </p:graphicFrame>
      <p:graphicFrame>
        <p:nvGraphicFramePr>
          <p:cNvPr id="265" name="Google Shape;265;g3fb4228eb27_0_96"/>
          <p:cNvGraphicFramePr/>
          <p:nvPr/>
        </p:nvGraphicFramePr>
        <p:xfrm>
          <a:off x="892500" y="30494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{FBD38205-4681-4E88-90D2-DEE37837AF24}</a:tableStyleId>
              </a:tblPr>
              <a:tblGrid>
                <a:gridCol w="3448925"/>
                <a:gridCol w="3448925"/>
                <a:gridCol w="3448925"/>
              </a:tblGrid>
              <a:tr h="6427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VARIABILE</a:t>
                      </a:r>
                      <a:endParaRPr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65:0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t-IT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CASI</a:t>
                      </a:r>
                      <a:endParaRPr b="1"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65:0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t-IT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PERCENTUALE</a:t>
                      </a:r>
                      <a:endParaRPr b="1"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65:0:2"/>
                      </a:ext>
                    </a:extLst>
                  </a:tcPr>
                </a:tc>
              </a:tr>
              <a:tr h="6427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t-IT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FISTOLA</a:t>
                      </a:r>
                      <a:endParaRPr b="1"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65:1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65:1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1,98</a:t>
                      </a:r>
                      <a:endParaRPr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65:1:2"/>
                      </a:ext>
                    </a:extLst>
                  </a:tcPr>
                </a:tc>
              </a:tr>
              <a:tr h="5623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t-IT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SSI</a:t>
                      </a:r>
                      <a:endParaRPr b="1"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65:2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65:2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1,98</a:t>
                      </a:r>
                      <a:endParaRPr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65:2:2"/>
                      </a:ext>
                    </a:extLst>
                  </a:tcPr>
                </a:tc>
              </a:tr>
              <a:tr h="6427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t-IT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RIAMMISSIONI</a:t>
                      </a:r>
                      <a:endParaRPr b="1"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65:3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65:3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2,97</a:t>
                      </a:r>
                      <a:endParaRPr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65:3:2"/>
                      </a:ext>
                    </a:extLst>
                  </a:tcPr>
                </a:tc>
              </a:tr>
              <a:tr h="6427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t-IT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REINTERVENTI</a:t>
                      </a:r>
                      <a:endParaRPr b="1"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65:4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65:4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3,96</a:t>
                      </a:r>
                      <a:endParaRPr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ctr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265:4:2"/>
                      </a:ext>
                    </a:extLst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Google Shape;270;g3fb4228eb27_0_117" title="Grafico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6900" y="667275"/>
            <a:ext cx="8682750" cy="5368824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g3fb4228eb27_0_117"/>
          <p:cNvSpPr txBox="1"/>
          <p:nvPr>
            <p:ph idx="4294967295" type="ctrTitle"/>
          </p:nvPr>
        </p:nvSpPr>
        <p:spPr>
          <a:xfrm>
            <a:off x="342975" y="296875"/>
            <a:ext cx="108963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74D81"/>
              </a:buClr>
              <a:buSzPts val="5400"/>
              <a:buFont typeface="Calibri"/>
              <a:buNone/>
            </a:pPr>
            <a:r>
              <a:rPr lang="it-IT" sz="3800">
                <a:solidFill>
                  <a:srgbClr val="003773"/>
                </a:solidFill>
              </a:rPr>
              <a:t>RISULTATI</a:t>
            </a:r>
            <a:endParaRPr b="0" i="1" sz="3500">
              <a:solidFill>
                <a:srgbClr val="003773"/>
              </a:solidFill>
            </a:endParaRPr>
          </a:p>
        </p:txBody>
      </p:sp>
      <p:sp>
        <p:nvSpPr>
          <p:cNvPr id="272" name="Google Shape;272;g3fb4228eb27_0_117"/>
          <p:cNvSpPr txBox="1"/>
          <p:nvPr/>
        </p:nvSpPr>
        <p:spPr>
          <a:xfrm>
            <a:off x="3070160" y="5594387"/>
            <a:ext cx="2418900" cy="11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138475" lIns="138475" spcFirstLastPara="1" rIns="138475" wrap="square" tIns="1384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-IT" sz="2726">
                <a:solidFill>
                  <a:srgbClr val="0066CC"/>
                </a:solidFill>
                <a:latin typeface="Calibri"/>
                <a:ea typeface="Calibri"/>
                <a:cs typeface="Calibri"/>
                <a:sym typeface="Calibri"/>
              </a:rPr>
              <a:t>FASE</a:t>
            </a:r>
            <a:endParaRPr b="1" sz="2726">
              <a:solidFill>
                <a:srgbClr val="0066C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-IT" sz="2726">
                <a:solidFill>
                  <a:srgbClr val="0066CC"/>
                </a:solidFill>
                <a:latin typeface="Calibri"/>
                <a:ea typeface="Calibri"/>
                <a:cs typeface="Calibri"/>
                <a:sym typeface="Calibri"/>
              </a:rPr>
              <a:t>INIZIALE</a:t>
            </a:r>
            <a:endParaRPr sz="2121"/>
          </a:p>
        </p:txBody>
      </p:sp>
      <p:sp>
        <p:nvSpPr>
          <p:cNvPr id="273" name="Google Shape;273;g3fb4228eb27_0_117"/>
          <p:cNvSpPr txBox="1"/>
          <p:nvPr/>
        </p:nvSpPr>
        <p:spPr>
          <a:xfrm>
            <a:off x="5223246" y="5607677"/>
            <a:ext cx="2764500" cy="11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138475" lIns="138475" spcFirstLastPara="1" rIns="138475" wrap="square" tIns="1384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-IT" sz="2726">
                <a:solidFill>
                  <a:srgbClr val="0066CC"/>
                </a:solidFill>
                <a:latin typeface="Calibri"/>
                <a:ea typeface="Calibri"/>
                <a:cs typeface="Calibri"/>
                <a:sym typeface="Calibri"/>
              </a:rPr>
              <a:t>FASE INTERMEDIA</a:t>
            </a:r>
            <a:endParaRPr sz="2121"/>
          </a:p>
        </p:txBody>
      </p:sp>
      <p:sp>
        <p:nvSpPr>
          <p:cNvPr id="274" name="Google Shape;274;g3fb4228eb27_0_117"/>
          <p:cNvSpPr txBox="1"/>
          <p:nvPr/>
        </p:nvSpPr>
        <p:spPr>
          <a:xfrm>
            <a:off x="7495948" y="5594387"/>
            <a:ext cx="2764500" cy="11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138475" lIns="138475" spcFirstLastPara="1" rIns="138475" wrap="square" tIns="1384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-IT" sz="2726">
                <a:solidFill>
                  <a:srgbClr val="0066CC"/>
                </a:solidFill>
                <a:latin typeface="Calibri"/>
                <a:ea typeface="Calibri"/>
                <a:cs typeface="Calibri"/>
                <a:sym typeface="Calibri"/>
              </a:rPr>
              <a:t>FASE</a:t>
            </a:r>
            <a:endParaRPr b="1" sz="2726">
              <a:solidFill>
                <a:srgbClr val="0066C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-IT" sz="2726">
                <a:solidFill>
                  <a:srgbClr val="0066CC"/>
                </a:solidFill>
                <a:latin typeface="Calibri"/>
                <a:ea typeface="Calibri"/>
                <a:cs typeface="Calibri"/>
                <a:sym typeface="Calibri"/>
              </a:rPr>
              <a:t>AVANZATA</a:t>
            </a:r>
            <a:endParaRPr sz="2121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3fb4228eb27_0_108"/>
          <p:cNvSpPr txBox="1"/>
          <p:nvPr>
            <p:ph idx="4294967295" type="ctrTitle"/>
          </p:nvPr>
        </p:nvSpPr>
        <p:spPr>
          <a:xfrm>
            <a:off x="342975" y="296875"/>
            <a:ext cx="108963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74D81"/>
              </a:buClr>
              <a:buSzPts val="5400"/>
              <a:buFont typeface="Calibri"/>
              <a:buNone/>
            </a:pPr>
            <a:r>
              <a:rPr lang="it-IT" sz="3800">
                <a:solidFill>
                  <a:srgbClr val="003773"/>
                </a:solidFill>
              </a:rPr>
              <a:t>RISULTATI </a:t>
            </a:r>
            <a:r>
              <a:rPr b="0" lang="it-IT" sz="3800">
                <a:solidFill>
                  <a:srgbClr val="003773"/>
                </a:solidFill>
              </a:rPr>
              <a:t>- Singolo operatore</a:t>
            </a:r>
            <a:endParaRPr b="0" i="1" sz="3500">
              <a:solidFill>
                <a:srgbClr val="003773"/>
              </a:solidFill>
            </a:endParaRPr>
          </a:p>
        </p:txBody>
      </p:sp>
      <p:pic>
        <p:nvPicPr>
          <p:cNvPr id="280" name="Google Shape;280;g3fb4228eb27_0_108" title="Grafico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79300" y="1041399"/>
            <a:ext cx="8433399" cy="5214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h23288412ad267a61_1_0"/>
          <p:cNvSpPr txBox="1"/>
          <p:nvPr>
            <p:ph idx="4294967295" type="ctrTitle"/>
          </p:nvPr>
        </p:nvSpPr>
        <p:spPr>
          <a:xfrm>
            <a:off x="342975" y="296875"/>
            <a:ext cx="108963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74D81"/>
              </a:buClr>
              <a:buSzPts val="5400"/>
              <a:buFont typeface="Calibri"/>
              <a:buNone/>
            </a:pPr>
            <a:r>
              <a:rPr lang="it-IT" sz="3800">
                <a:solidFill>
                  <a:srgbClr val="003773"/>
                </a:solidFill>
              </a:rPr>
              <a:t>RISULTATI </a:t>
            </a:r>
            <a:r>
              <a:rPr b="0" lang="it-IT" sz="3800">
                <a:solidFill>
                  <a:srgbClr val="003773"/>
                </a:solidFill>
              </a:rPr>
              <a:t>- Singolo operatore</a:t>
            </a:r>
            <a:endParaRPr b="0" i="1" sz="3500">
              <a:solidFill>
                <a:srgbClr val="003773"/>
              </a:solidFill>
            </a:endParaRPr>
          </a:p>
        </p:txBody>
      </p:sp>
      <p:pic>
        <p:nvPicPr>
          <p:cNvPr id="286" name="Google Shape;286;h23288412ad267a61_1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83175" y="376376"/>
            <a:ext cx="4056100" cy="22753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h23288412ad267a61_1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56375" y="3946125"/>
            <a:ext cx="4155200" cy="236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h23288412ad267a61_1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13155" y="2651748"/>
            <a:ext cx="1932399" cy="1288250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h23288412ad267a61_1_0"/>
          <p:cNvSpPr txBox="1"/>
          <p:nvPr/>
        </p:nvSpPr>
        <p:spPr>
          <a:xfrm>
            <a:off x="524305" y="2247000"/>
            <a:ext cx="6312600" cy="23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74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</a:t>
            </a:r>
            <a:r>
              <a:rPr b="1" lang="it-IT" sz="174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standardizzazione</a:t>
            </a:r>
            <a:r>
              <a:rPr lang="it-IT" sz="174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di una tecnica la rende non solo riproducibile ma anche trasferibile a qualcun altro, riducendo non solo i tempi operatori del singolo ma di tutta l’equipe </a:t>
            </a:r>
            <a:endParaRPr sz="174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4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74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Recente primo caso da cute a cute di un giovane chirurgo nel nostro centro completato in </a:t>
            </a:r>
            <a:r>
              <a:rPr b="1" lang="it-IT" sz="174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172</a:t>
            </a:r>
            <a:r>
              <a:rPr lang="it-IT" sz="174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it-IT" sz="174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minuti</a:t>
            </a:r>
            <a:endParaRPr sz="174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4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i="1" lang="it-IT" sz="174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L'insegnamento è il più grande atto di ottimismo. (Colleen Wilcox)</a:t>
            </a:r>
            <a:endParaRPr i="1" sz="174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74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3fb4228eb27_0_137"/>
          <p:cNvSpPr txBox="1"/>
          <p:nvPr>
            <p:ph idx="4294967295" type="ctrTitle"/>
          </p:nvPr>
        </p:nvSpPr>
        <p:spPr>
          <a:xfrm>
            <a:off x="342975" y="296875"/>
            <a:ext cx="108963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74D81"/>
              </a:buClr>
              <a:buSzPts val="5400"/>
              <a:buFont typeface="Calibri"/>
              <a:buNone/>
            </a:pPr>
            <a:r>
              <a:rPr lang="it-IT" sz="3800">
                <a:solidFill>
                  <a:srgbClr val="003773"/>
                </a:solidFill>
              </a:rPr>
              <a:t>CONCLUSIONI</a:t>
            </a:r>
            <a:endParaRPr b="0" i="1" sz="3500">
              <a:solidFill>
                <a:srgbClr val="003773"/>
              </a:solidFill>
            </a:endParaRPr>
          </a:p>
        </p:txBody>
      </p:sp>
      <p:sp>
        <p:nvSpPr>
          <p:cNvPr id="295" name="Google Shape;295;g3fb4228eb27_0_137"/>
          <p:cNvSpPr txBox="1"/>
          <p:nvPr/>
        </p:nvSpPr>
        <p:spPr>
          <a:xfrm>
            <a:off x="461025" y="976825"/>
            <a:ext cx="11101800" cy="318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74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 dati relativi alle </a:t>
            </a:r>
            <a:r>
              <a:rPr b="1" lang="it-IT" sz="174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complicanze post-operatorie precoci</a:t>
            </a:r>
            <a:r>
              <a:rPr lang="it-IT" sz="174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risultano paragonabili alla letteratura</a:t>
            </a:r>
            <a:endParaRPr sz="174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4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it-IT" sz="174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Reinterventi leggermente inferiori</a:t>
            </a:r>
            <a:r>
              <a:rPr lang="it-IT" sz="174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rispetto a quanto riportato nello studio citato (3.96% vs 9%)</a:t>
            </a:r>
            <a:endParaRPr sz="174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4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74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Media complessiva di </a:t>
            </a:r>
            <a:r>
              <a:rPr b="1" lang="it-IT" sz="174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208 minuti</a:t>
            </a:r>
            <a:endParaRPr b="1" sz="174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4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74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Apprezzabile riduzione dalla fase iniziale a quella avanzata dei tempi operatori, con plateau della curva di apprendimento pressoché raggiunto</a:t>
            </a:r>
            <a:endParaRPr sz="174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4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i="1" lang="it-IT" sz="174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RYGBP con Da Vinci Xi si conclude essere fattibile e sicuro dai dati emersi nel nostro centro</a:t>
            </a:r>
            <a:endParaRPr i="1" sz="174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74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6" name="Google Shape;296;g3fb4228eb27_0_1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11725" y="3296150"/>
            <a:ext cx="3016974" cy="3016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g3fb4228eb27_0_1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15181" y="4160125"/>
            <a:ext cx="4655469" cy="1871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3fb4228eb27_0_148"/>
          <p:cNvSpPr txBox="1"/>
          <p:nvPr>
            <p:ph idx="4294967295" type="ctrTitle"/>
          </p:nvPr>
        </p:nvSpPr>
        <p:spPr>
          <a:xfrm>
            <a:off x="342975" y="296875"/>
            <a:ext cx="108963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74D81"/>
              </a:buClr>
              <a:buSzPts val="5400"/>
              <a:buFont typeface="Calibri"/>
              <a:buNone/>
            </a:pPr>
            <a:r>
              <a:rPr lang="it-IT" sz="3800">
                <a:solidFill>
                  <a:srgbClr val="003773"/>
                </a:solidFill>
              </a:rPr>
              <a:t>CONCLUSIONI</a:t>
            </a:r>
            <a:r>
              <a:rPr b="0" lang="it-IT" sz="3800">
                <a:solidFill>
                  <a:srgbClr val="003773"/>
                </a:solidFill>
              </a:rPr>
              <a:t> - Piccola aggiunta</a:t>
            </a:r>
            <a:endParaRPr b="0" i="1" sz="3500">
              <a:solidFill>
                <a:srgbClr val="003773"/>
              </a:solidFill>
            </a:endParaRPr>
          </a:p>
        </p:txBody>
      </p:sp>
      <p:sp>
        <p:nvSpPr>
          <p:cNvPr id="303" name="Google Shape;303;g3fb4228eb27_0_148"/>
          <p:cNvSpPr txBox="1"/>
          <p:nvPr/>
        </p:nvSpPr>
        <p:spPr>
          <a:xfrm>
            <a:off x="5675125" y="1387975"/>
            <a:ext cx="6126900" cy="20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74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Il robot riduce lo </a:t>
            </a:r>
            <a:r>
              <a:rPr b="1" lang="it-IT" sz="174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stress posturale</a:t>
            </a:r>
            <a:r>
              <a:rPr lang="it-IT" sz="174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soprattutto a livello di schiena/spalle, ma non elimina del tutto il rischio di disturbi muscoloscheletrici</a:t>
            </a:r>
            <a:endParaRPr sz="174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4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74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un </a:t>
            </a:r>
            <a:r>
              <a:rPr b="1" lang="it-IT" sz="174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discorso costi-benefici</a:t>
            </a:r>
            <a:r>
              <a:rPr lang="it-IT" sz="174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la maggiore comodità del chirurgo è uno degli argomenti a favore del robot, ma la letteratura in tal senso è ancora limitata</a:t>
            </a:r>
            <a:endParaRPr i="1" sz="174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4" name="Google Shape;304;g3fb4228eb27_0_1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2975" y="1204125"/>
            <a:ext cx="5031000" cy="3144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g3fb4228eb27_0_1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6900" y="4598358"/>
            <a:ext cx="5911924" cy="185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g3fb4228eb27_0_1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61875" y="4017475"/>
            <a:ext cx="5797076" cy="1983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3fb4228eb27_0_159"/>
          <p:cNvSpPr txBox="1"/>
          <p:nvPr>
            <p:ph idx="4294967295" type="ctrTitle"/>
          </p:nvPr>
        </p:nvSpPr>
        <p:spPr>
          <a:xfrm>
            <a:off x="342975" y="296875"/>
            <a:ext cx="108963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74D81"/>
              </a:buClr>
              <a:buSzPts val="5400"/>
              <a:buFont typeface="Calibri"/>
              <a:buNone/>
            </a:pPr>
            <a:r>
              <a:rPr lang="it-IT" sz="3800">
                <a:solidFill>
                  <a:srgbClr val="003773"/>
                </a:solidFill>
              </a:rPr>
              <a:t>TAKE HOME MESSAGES</a:t>
            </a:r>
            <a:endParaRPr b="0" i="1" sz="3500">
              <a:solidFill>
                <a:srgbClr val="003773"/>
              </a:solidFill>
            </a:endParaRPr>
          </a:p>
        </p:txBody>
      </p:sp>
      <p:sp>
        <p:nvSpPr>
          <p:cNvPr id="312" name="Google Shape;312;g3fb4228eb27_0_159"/>
          <p:cNvSpPr txBox="1"/>
          <p:nvPr/>
        </p:nvSpPr>
        <p:spPr>
          <a:xfrm>
            <a:off x="366450" y="1121575"/>
            <a:ext cx="11459100" cy="16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74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L'implementazione del bypass gastrico robot-assistito in un centro bariatrico italiano risulta avere outcomes sovrapponibili a quelli riportati in letteratura, evidenziando l'</a:t>
            </a:r>
            <a:r>
              <a:rPr b="1" lang="it-IT" sz="174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applicabilità della robotica</a:t>
            </a:r>
            <a:r>
              <a:rPr lang="it-IT" sz="174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nei contesti del SSN italiano</a:t>
            </a:r>
            <a:endParaRPr sz="174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4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74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Anche nel nostro caso, la curva di apprendimento per R-RYGBP si stabilizza entro circa i primi 50 casi in chirurghi esperti in laparoscopia, con plateau dei tempi operatori, indicando una </a:t>
            </a:r>
            <a:r>
              <a:rPr b="1" lang="it-IT" sz="174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transizione sostenibile dalla laparoscopia alla robotica</a:t>
            </a:r>
            <a:endParaRPr b="1" sz="174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3" name="Google Shape;313;g3fb4228eb27_0_1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55875" y="2790475"/>
            <a:ext cx="5280249" cy="3520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3"/>
          <p:cNvSpPr txBox="1"/>
          <p:nvPr>
            <p:ph type="ctrTitle"/>
          </p:nvPr>
        </p:nvSpPr>
        <p:spPr>
          <a:xfrm>
            <a:off x="5704087" y="4913675"/>
            <a:ext cx="5406900" cy="756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74D81"/>
              </a:buClr>
              <a:buSzPts val="5400"/>
              <a:buFont typeface="Calibri"/>
              <a:buNone/>
            </a:pPr>
            <a:r>
              <a:rPr lang="it-IT" sz="4400"/>
              <a:t>Grazie dell’attenzione!</a:t>
            </a:r>
            <a:endParaRPr sz="4400"/>
          </a:p>
        </p:txBody>
      </p:sp>
      <p:pic>
        <p:nvPicPr>
          <p:cNvPr id="319" name="Google Shape;319;p3"/>
          <p:cNvPicPr preferRelativeResize="0"/>
          <p:nvPr/>
        </p:nvPicPr>
        <p:blipFill rotWithShape="1">
          <a:blip r:embed="rId3">
            <a:alphaModFix/>
          </a:blip>
          <a:srcRect b="12857" l="14859" r="4690" t="16810"/>
          <a:stretch/>
        </p:blipFill>
        <p:spPr>
          <a:xfrm>
            <a:off x="5863550" y="996800"/>
            <a:ext cx="5087975" cy="3309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3fb4228eb27_0_169"/>
          <p:cNvSpPr txBox="1"/>
          <p:nvPr>
            <p:ph type="ctrTitle"/>
          </p:nvPr>
        </p:nvSpPr>
        <p:spPr>
          <a:xfrm>
            <a:off x="5066137" y="168900"/>
            <a:ext cx="5406900" cy="756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74D81"/>
              </a:buClr>
              <a:buSzPts val="5400"/>
              <a:buFont typeface="Calibri"/>
              <a:buNone/>
            </a:pPr>
            <a:r>
              <a:rPr lang="it-IT" sz="4400"/>
              <a:t>Bibliografia</a:t>
            </a:r>
            <a:endParaRPr sz="4400"/>
          </a:p>
        </p:txBody>
      </p:sp>
      <p:sp>
        <p:nvSpPr>
          <p:cNvPr id="325" name="Google Shape;325;g3fb4228eb27_0_169"/>
          <p:cNvSpPr txBox="1"/>
          <p:nvPr/>
        </p:nvSpPr>
        <p:spPr>
          <a:xfrm>
            <a:off x="5238075" y="849146"/>
            <a:ext cx="6658800" cy="595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734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40"/>
              <a:buFont typeface="Calibri"/>
              <a:buChar char="-"/>
            </a:pPr>
            <a:r>
              <a:rPr lang="it-IT" sz="124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Gould JC, Garren MJ, Starling JR. Lessons learned from the first 100 cases in a new minimally invasive bariatric surgery program. Obes Surg. 2004 May;14(5):618-25. doi: 10.1381/096089204323093381. PMID: 15186628.</a:t>
            </a:r>
            <a:endParaRPr sz="124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734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40"/>
              <a:buFont typeface="Calibri"/>
              <a:buChar char="-"/>
            </a:pPr>
            <a:r>
              <a:rPr lang="it-IT" sz="124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Yu SC, Clapp BL, Lee MJ, Albrecht WC, Scarborough TK, Wilson EB. Robotic assistance provides excellent outcomes during the learning curve for laparoscopic Roux-en-Y gastric bypass: results from 100 robotic-assisted gastric bypasses. Am J Surg. 2006 Dec;192(6):746-9. doi: 10.1016/j.amjsurg.2006.08.038. PMID: 17161087.</a:t>
            </a:r>
            <a:endParaRPr sz="124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734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40"/>
              <a:buFont typeface="Calibri"/>
              <a:buChar char="-"/>
            </a:pPr>
            <a:r>
              <a:rPr lang="it-IT" sz="124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Leang YJ, Mayavel N, Yang WTW, Kong JCH, Hensman C, Burton PR, Brown WA. Robotic versus laparoscopic gastric bypass in bariatric surgery: a systematic review and meta-analysis on perioperative outcomes. Surg Obes Relat Dis. 2024 Jan;20(1):62-71. doi: 10.1016/j.soard.2023.08.007. Epub 2023 Aug 16. PMID: 37730445.</a:t>
            </a:r>
            <a:endParaRPr sz="124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734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40"/>
              <a:buFont typeface="Calibri"/>
              <a:buChar char="-"/>
            </a:pPr>
            <a:r>
              <a:rPr lang="it-IT" sz="124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Renaud, M., Reibel, N., Zarnegar, R. et al. Multifactorial Analysis of the Learning Curve for Totally Robotic Roux-en-Y Gastric Bypass for Morbid Obesity. OBES SURG 23, 1753–1760 (2013). </a:t>
            </a:r>
            <a:r>
              <a:rPr lang="it-IT" sz="1240" u="sng">
                <a:solidFill>
                  <a:srgbClr val="0097A7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https://doi.org/10.1007/s11695-013-1020-1</a:t>
            </a:r>
            <a:endParaRPr sz="124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734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40"/>
              <a:buFont typeface="Calibri"/>
              <a:buChar char="-"/>
            </a:pPr>
            <a:r>
              <a:rPr lang="it-IT" sz="124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Hilt L, Sherman B, Tan WH, Lak K, Gould JC, Kindel TL, Higgins RM. Bariatric Surgeon Ergonomics: A Comparison of Laparoscopy and Robotics. J Surg Res. 2024 Mar;295:864-873. doi: 10.1016/j.jss.2023.08.045. Epub 2023 Nov 13. PMID: 37968140.</a:t>
            </a:r>
            <a:endParaRPr sz="124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734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40"/>
              <a:buFont typeface="Calibri"/>
              <a:buChar char="-"/>
            </a:pPr>
            <a:r>
              <a:rPr lang="it-IT" sz="124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Sebastian R, Howell MH, Chang KH, Adrales G, Magnuson T, Schweitzer M, Nguyen H. Robot-assisted versus laparoscopic Roux-en-Y gastric bypass and sleeve gastrectomy: a propensity score-matched comparative analysis using the 2015-2016 MBSAQIP database. Surg Endosc. 2019 May;33(5):1600-1612. doi: 10.1007/s00464-018-6422-7. Epub 2018 Sep 17. PMID: 30225604.</a:t>
            </a:r>
            <a:endParaRPr sz="124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734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40"/>
              <a:buFont typeface="Calibri"/>
              <a:buChar char="-"/>
            </a:pPr>
            <a:r>
              <a:rPr lang="it-IT" sz="124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Coco D, Leanza S. Global trends and outcomes in robotic vs. laparoscopic Roux-en-Y gastric bypass: a 25-year meta-analysis of 38,647 patients across 27 countries. J Robot Surg. 2025 Sep 5;19(1):561. doi: 10.1007/s11701-025-02544-6. PMID: 40911141.</a:t>
            </a:r>
            <a:endParaRPr sz="124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734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40"/>
              <a:buFont typeface="Calibri"/>
              <a:buChar char="-"/>
            </a:pPr>
            <a:r>
              <a:rPr lang="it-IT" sz="124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Spurzem GJ, Broderick RC, Kunkel EK, Hollandsworth HM, Sandler BJ, Jacobsen GR, Horgan S. Robotic bariatric surgery reduces morbidity for revisional gastric bypass when compared to laparoscopic: outcome of 8-year MBSAQIP analysis of over 40,000 cases. Surg Endosc. 2024 Nov;38(11):6294-6304. doi: 10.1007/s00464-024-11192-0. Epub 2024 Aug 23. PMID: 39179689; PMCID: PMC11525439.</a:t>
            </a:r>
            <a:endParaRPr sz="124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3fb4228eb27_0_181"/>
          <p:cNvSpPr txBox="1"/>
          <p:nvPr>
            <p:ph idx="4294967295" type="ctrTitle"/>
          </p:nvPr>
        </p:nvSpPr>
        <p:spPr>
          <a:xfrm>
            <a:off x="342975" y="296875"/>
            <a:ext cx="108963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3800">
                <a:solidFill>
                  <a:srgbClr val="003773"/>
                </a:solidFill>
              </a:rPr>
              <a:t>QUELLO CHE CHIEDONO TUTTI</a:t>
            </a:r>
            <a:r>
              <a:rPr b="0" lang="it-IT" sz="3800">
                <a:solidFill>
                  <a:srgbClr val="003773"/>
                </a:solidFill>
              </a:rPr>
              <a:t>: Ma i costi?</a:t>
            </a:r>
            <a:endParaRPr b="0" sz="3800">
              <a:solidFill>
                <a:srgbClr val="003773"/>
              </a:solidFill>
            </a:endParaRPr>
          </a:p>
        </p:txBody>
      </p:sp>
      <p:sp>
        <p:nvSpPr>
          <p:cNvPr id="331" name="Google Shape;331;g3fb4228eb27_0_181"/>
          <p:cNvSpPr txBox="1"/>
          <p:nvPr/>
        </p:nvSpPr>
        <p:spPr>
          <a:xfrm>
            <a:off x="366450" y="1121575"/>
            <a:ext cx="11459100" cy="261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74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RYGBP primario: esistono solo analisi di costo (R‑RYGB vs L‑RYGB) che mostrano </a:t>
            </a:r>
            <a:r>
              <a:rPr b="1" lang="it-IT" sz="174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costi in genere più alti</a:t>
            </a:r>
            <a:r>
              <a:rPr lang="it-IT" sz="174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per il robot </a:t>
            </a:r>
            <a:r>
              <a:rPr b="1" lang="it-IT" sz="174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r>
              <a:rPr lang="it-IT" sz="174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in alcuni centri, </a:t>
            </a:r>
            <a:r>
              <a:rPr b="1" lang="it-IT" sz="174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simili </a:t>
            </a:r>
            <a:r>
              <a:rPr lang="it-IT" sz="174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grazie a minore LOS/costi di materiale; manca per ora una analisi cost‑effectiveness</a:t>
            </a:r>
            <a:endParaRPr sz="174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4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74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RYGBP revisionale: robotico è più costoso che laparoscopico, con una differenza media di circa 2.401€</a:t>
            </a:r>
            <a:endParaRPr sz="174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4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74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Il robot “evita” circa 12,7 complicanze ogni 100 pazienti: 18.906,3 €/complicanza evitata </a:t>
            </a:r>
            <a:endParaRPr sz="174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4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74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ICUR (incremental cost‑utility ratio): 48.022€/QALY, inferiore alla soglia di willingness‑to‑pay considerata (quindi, formalmente, “accettabile”)</a:t>
            </a:r>
            <a:endParaRPr sz="174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2" name="Google Shape;332;g3fb4228eb27_0_1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79625" y="3935505"/>
            <a:ext cx="6432750" cy="2125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RetrospectVTI">
  <a:themeElements>
    <a:clrScheme name="Blu caldo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i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2022-02-27T17:36:31Z</dcterms:created>
  <dc:creator>Eliana Rispoli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